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notesMasterIdLst>
    <p:notesMasterId r:id="rId29"/>
  </p:notesMasterIdLst>
  <p:sldIdLst>
    <p:sldId id="256" r:id="rId2"/>
    <p:sldId id="257" r:id="rId3"/>
    <p:sldId id="262" r:id="rId4"/>
    <p:sldId id="258" r:id="rId5"/>
    <p:sldId id="263" r:id="rId6"/>
    <p:sldId id="259" r:id="rId7"/>
    <p:sldId id="265" r:id="rId8"/>
    <p:sldId id="266" r:id="rId9"/>
    <p:sldId id="267" r:id="rId10"/>
    <p:sldId id="268" r:id="rId11"/>
    <p:sldId id="270" r:id="rId12"/>
    <p:sldId id="269" r:id="rId13"/>
    <p:sldId id="264" r:id="rId14"/>
    <p:sldId id="277" r:id="rId15"/>
    <p:sldId id="271" r:id="rId16"/>
    <p:sldId id="273" r:id="rId17"/>
    <p:sldId id="275" r:id="rId18"/>
    <p:sldId id="278" r:id="rId19"/>
    <p:sldId id="286" r:id="rId20"/>
    <p:sldId id="280" r:id="rId21"/>
    <p:sldId id="279" r:id="rId22"/>
    <p:sldId id="281" r:id="rId23"/>
    <p:sldId id="282" r:id="rId24"/>
    <p:sldId id="292" r:id="rId25"/>
    <p:sldId id="287" r:id="rId26"/>
    <p:sldId id="290" r:id="rId27"/>
    <p:sldId id="294" r:id="rId28"/>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107" autoAdjust="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5_5" csCatId="accent5" phldr="1"/>
      <dgm:spPr/>
      <dgm:t>
        <a:bodyPr/>
        <a:lstStyle/>
        <a:p>
          <a:endParaRPr lang="en-US"/>
        </a:p>
      </dgm:t>
    </dgm:pt>
    <dgm:pt modelId="{51BC5D8F-0F25-48B8-B897-4BB91E78B4BA}">
      <dgm:prSet phldrT="[Text]"/>
      <dgm:spPr>
        <a:solidFill>
          <a:schemeClr val="accent1">
            <a:lumMod val="75000"/>
            <a:alpha val="90000"/>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00B0F0">
            <a:alpha val="76667"/>
          </a:srgbClr>
        </a:solidFill>
      </dgm:spPr>
      <dgm:t>
        <a:bodyPr/>
        <a:lstStyle/>
        <a:p>
          <a:r>
            <a:rPr lang="en-US" smtClean="0">
              <a:solidFill>
                <a:schemeClr val="tx1"/>
              </a:solidFill>
              <a:latin typeface="Arial" pitchFamily="34" charset="0"/>
              <a:cs typeface="Arial" pitchFamily="34" charset="0"/>
            </a:rPr>
            <a:t>Bài toán nhận diện khuôn mặt</a:t>
          </a:r>
          <a:endParaRPr lang="en-US">
            <a:solidFill>
              <a:schemeClr val="tx1"/>
            </a:solidFill>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00B0F0">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00B0F0">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X="-489" custLinFactNeighborX="-100000">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111773">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7834F8D-C78C-4D63-A28D-329DE2F151A7}"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73D76B56-5B4F-4BD0-B307-C9E8F2CD5F7B}" srcId="{3DF2DA4D-F648-4D8D-B453-46C64041B6B6}" destId="{2A70583B-A8A4-46FF-80F2-28A75D74FB9B}" srcOrd="2" destOrd="0" parTransId="{09E95E50-4C32-413D-8085-840DB8CE8DAF}" sibTransId="{00D4FDEC-BE9B-4DDB-9791-64EB4F36A838}"/>
    <dgm:cxn modelId="{50CE6866-FC09-4476-AF85-4CC9340D2916}" type="presOf" srcId="{C5B7365D-F99E-4A1B-81CE-111AA856243B}" destId="{96790891-0789-4141-99D7-CC1EB8A5E5BB}" srcOrd="0" destOrd="0" presId="urn:microsoft.com/office/officeart/2005/8/layout/chevron1"/>
    <dgm:cxn modelId="{C4B48F36-3035-45EC-B24D-E149E90A6D77}" type="presOf" srcId="{3DF2DA4D-F648-4D8D-B453-46C64041B6B6}" destId="{67A6A13B-697B-4674-A149-7DDE272687CE}" srcOrd="0" destOrd="0" presId="urn:microsoft.com/office/officeart/2005/8/layout/chevron1"/>
    <dgm:cxn modelId="{80496140-7FAC-4749-B345-3F84A770BD76}" type="presOf" srcId="{3B0DFFB8-CA76-4864-9D5C-7068D9BF8B97}" destId="{0F2E1333-D453-441D-A96F-97042809AA27}"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F6875EEA-947D-4800-B5DC-738C756759A6}" type="presOf" srcId="{2A70583B-A8A4-46FF-80F2-28A75D74FB9B}" destId="{DC648F86-914C-4C5B-95E9-5BE606949752}" srcOrd="0" destOrd="0" presId="urn:microsoft.com/office/officeart/2005/8/layout/chevron1"/>
    <dgm:cxn modelId="{6A83E579-0B8F-4668-B0F7-1F2AF3009EDE}" type="presParOf" srcId="{67A6A13B-697B-4674-A149-7DDE272687CE}" destId="{4D2DD57C-9BB6-48AB-8C59-89FA6EE1E908}" srcOrd="0" destOrd="0" presId="urn:microsoft.com/office/officeart/2005/8/layout/chevron1"/>
    <dgm:cxn modelId="{BD4223F4-7F69-4325-8BBD-E88974E1437C}" type="presParOf" srcId="{67A6A13B-697B-4674-A149-7DDE272687CE}" destId="{EB56DD78-3920-403E-B981-3E696F3D9BAB}" srcOrd="1" destOrd="0" presId="urn:microsoft.com/office/officeart/2005/8/layout/chevron1"/>
    <dgm:cxn modelId="{6F873860-0150-4F00-BB10-2A4EF4CBE95F}" type="presParOf" srcId="{67A6A13B-697B-4674-A149-7DDE272687CE}" destId="{96790891-0789-4141-99D7-CC1EB8A5E5BB}" srcOrd="2" destOrd="0" presId="urn:microsoft.com/office/officeart/2005/8/layout/chevron1"/>
    <dgm:cxn modelId="{18E1062B-672B-43D9-A148-FC89AB4D8FE9}" type="presParOf" srcId="{67A6A13B-697B-4674-A149-7DDE272687CE}" destId="{9A9E0297-013E-4C2E-B6D8-F7A52BC2C9EF}" srcOrd="3" destOrd="0" presId="urn:microsoft.com/office/officeart/2005/8/layout/chevron1"/>
    <dgm:cxn modelId="{8028F549-428A-4E88-AB60-FDD6A7E0DE06}" type="presParOf" srcId="{67A6A13B-697B-4674-A149-7DDE272687CE}" destId="{DC648F86-914C-4C5B-95E9-5BE606949752}" srcOrd="4" destOrd="0" presId="urn:microsoft.com/office/officeart/2005/8/layout/chevron1"/>
    <dgm:cxn modelId="{B11C067B-97F4-46CA-839F-2E7D0CC72F7C}" type="presParOf" srcId="{67A6A13B-697B-4674-A149-7DDE272687CE}" destId="{ADD69BFD-8829-4BF2-94F0-3AD294599D4D}" srcOrd="5" destOrd="0" presId="urn:microsoft.com/office/officeart/2005/8/layout/chevron1"/>
    <dgm:cxn modelId="{F9C8DC6B-2FE0-451F-B37E-EA2D4683655D}"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Bài toán nhận diện khuôn mặt</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chemeClr val="accent1">
            <a:lumMod val="75000"/>
            <a:alpha val="63333"/>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Ứng dụng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38430"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custScaleX="69289">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custScaleX="78070">
        <dgm:presLayoutVars>
          <dgm:chMax val="0"/>
          <dgm:chPref val="0"/>
          <dgm:bulletEnabled val="1"/>
        </dgm:presLayoutVars>
      </dgm:prSet>
      <dgm:spPr/>
      <dgm:t>
        <a:bodyPr/>
        <a:lstStyle/>
        <a:p>
          <a:endParaRPr lang="en-US"/>
        </a:p>
      </dgm:t>
    </dgm:pt>
  </dgm:ptLst>
  <dgm:cxnLst>
    <dgm:cxn modelId="{EB817EA3-A831-467A-BFCC-5DB4DB59316A}" srcId="{3DF2DA4D-F648-4D8D-B453-46C64041B6B6}" destId="{C5B7365D-F99E-4A1B-81CE-111AA856243B}" srcOrd="1" destOrd="0" parTransId="{4DF0016D-D9AD-495F-9660-DC0D50266DFF}" sibTransId="{44A70D9A-6C23-42E2-9263-2A61AC845F08}"/>
    <dgm:cxn modelId="{E38C1BCD-6181-4A7A-B4CA-11C9CE636E9A}" type="presOf" srcId="{51BC5D8F-0F25-48B8-B897-4BB91E78B4BA}" destId="{4D2DD57C-9BB6-48AB-8C59-89FA6EE1E908}" srcOrd="0" destOrd="0" presId="urn:microsoft.com/office/officeart/2005/8/layout/chevron1"/>
    <dgm:cxn modelId="{2152FB9B-E1FD-4A61-8F0B-F1DF9E79340D}" type="presOf" srcId="{3DF2DA4D-F648-4D8D-B453-46C64041B6B6}" destId="{67A6A13B-697B-4674-A149-7DDE272687CE}"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73D76B56-5B4F-4BD0-B307-C9E8F2CD5F7B}" srcId="{3DF2DA4D-F648-4D8D-B453-46C64041B6B6}" destId="{2A70583B-A8A4-46FF-80F2-28A75D74FB9B}" srcOrd="2" destOrd="0" parTransId="{09E95E50-4C32-413D-8085-840DB8CE8DAF}" sibTransId="{00D4FDEC-BE9B-4DDB-9791-64EB4F36A838}"/>
    <dgm:cxn modelId="{CADF4E5D-4C82-490C-A5CB-C9249C0621B6}" type="presOf" srcId="{C5B7365D-F99E-4A1B-81CE-111AA856243B}" destId="{96790891-0789-4141-99D7-CC1EB8A5E5BB}"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1FEB6A18-84A2-4A4F-A40F-023A9A435536}" type="presOf" srcId="{3B0DFFB8-CA76-4864-9D5C-7068D9BF8B97}" destId="{0F2E1333-D453-441D-A96F-97042809AA27}" srcOrd="0" destOrd="0" presId="urn:microsoft.com/office/officeart/2005/8/layout/chevron1"/>
    <dgm:cxn modelId="{275914FD-94BC-4372-9E98-FE409C1D78CB}" type="presOf" srcId="{2A70583B-A8A4-46FF-80F2-28A75D74FB9B}" destId="{DC648F86-914C-4C5B-95E9-5BE606949752}" srcOrd="0" destOrd="0" presId="urn:microsoft.com/office/officeart/2005/8/layout/chevron1"/>
    <dgm:cxn modelId="{FF74F6C6-8042-4B28-A06F-C55443B5B3CB}" type="presParOf" srcId="{67A6A13B-697B-4674-A149-7DDE272687CE}" destId="{4D2DD57C-9BB6-48AB-8C59-89FA6EE1E908}" srcOrd="0" destOrd="0" presId="urn:microsoft.com/office/officeart/2005/8/layout/chevron1"/>
    <dgm:cxn modelId="{8D65F827-7278-4F11-93A4-80E7B5020A8D}" type="presParOf" srcId="{67A6A13B-697B-4674-A149-7DDE272687CE}" destId="{EB56DD78-3920-403E-B981-3E696F3D9BAB}" srcOrd="1" destOrd="0" presId="urn:microsoft.com/office/officeart/2005/8/layout/chevron1"/>
    <dgm:cxn modelId="{292BDEBF-0400-416E-9764-2723F0C8A573}" type="presParOf" srcId="{67A6A13B-697B-4674-A149-7DDE272687CE}" destId="{96790891-0789-4141-99D7-CC1EB8A5E5BB}" srcOrd="2" destOrd="0" presId="urn:microsoft.com/office/officeart/2005/8/layout/chevron1"/>
    <dgm:cxn modelId="{C0A5F97E-AE3A-4901-B2B1-3F351512D4D9}" type="presParOf" srcId="{67A6A13B-697B-4674-A149-7DDE272687CE}" destId="{9A9E0297-013E-4C2E-B6D8-F7A52BC2C9EF}" srcOrd="3" destOrd="0" presId="urn:microsoft.com/office/officeart/2005/8/layout/chevron1"/>
    <dgm:cxn modelId="{5674B9A0-A3C6-4A07-91EA-8DFB4A88487A}" type="presParOf" srcId="{67A6A13B-697B-4674-A149-7DDE272687CE}" destId="{DC648F86-914C-4C5B-95E9-5BE606949752}" srcOrd="4" destOrd="0" presId="urn:microsoft.com/office/officeart/2005/8/layout/chevron1"/>
    <dgm:cxn modelId="{EB5C9207-12CF-47C0-A1EF-7E4F01F6986F}" type="presParOf" srcId="{67A6A13B-697B-4674-A149-7DDE272687CE}" destId="{ADD69BFD-8829-4BF2-94F0-3AD294599D4D}" srcOrd="5" destOrd="0" presId="urn:microsoft.com/office/officeart/2005/8/layout/chevron1"/>
    <dgm:cxn modelId="{3502531E-4591-471D-A403-03F97B6662F2}"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Bài toán nhận diện khuôn mặt</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chemeClr val="accent1">
            <a:lumMod val="75000"/>
            <a:alpha val="63333"/>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Ứng dụng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38430"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custScaleX="69289">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custScaleX="78070">
        <dgm:presLayoutVars>
          <dgm:chMax val="0"/>
          <dgm:chPref val="0"/>
          <dgm:bulletEnabled val="1"/>
        </dgm:presLayoutVars>
      </dgm:prSet>
      <dgm:spPr/>
      <dgm:t>
        <a:bodyPr/>
        <a:lstStyle/>
        <a:p>
          <a:endParaRPr lang="en-US"/>
        </a:p>
      </dgm:t>
    </dgm:pt>
  </dgm:ptLst>
  <dgm:cxnLst>
    <dgm:cxn modelId="{EB817EA3-A831-467A-BFCC-5DB4DB59316A}" srcId="{3DF2DA4D-F648-4D8D-B453-46C64041B6B6}" destId="{C5B7365D-F99E-4A1B-81CE-111AA856243B}" srcOrd="1" destOrd="0" parTransId="{4DF0016D-D9AD-495F-9660-DC0D50266DFF}" sibTransId="{44A70D9A-6C23-42E2-9263-2A61AC845F08}"/>
    <dgm:cxn modelId="{E38C1BCD-6181-4A7A-B4CA-11C9CE636E9A}" type="presOf" srcId="{51BC5D8F-0F25-48B8-B897-4BB91E78B4BA}" destId="{4D2DD57C-9BB6-48AB-8C59-89FA6EE1E908}" srcOrd="0" destOrd="0" presId="urn:microsoft.com/office/officeart/2005/8/layout/chevron1"/>
    <dgm:cxn modelId="{2152FB9B-E1FD-4A61-8F0B-F1DF9E79340D}" type="presOf" srcId="{3DF2DA4D-F648-4D8D-B453-46C64041B6B6}" destId="{67A6A13B-697B-4674-A149-7DDE272687CE}"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73D76B56-5B4F-4BD0-B307-C9E8F2CD5F7B}" srcId="{3DF2DA4D-F648-4D8D-B453-46C64041B6B6}" destId="{2A70583B-A8A4-46FF-80F2-28A75D74FB9B}" srcOrd="2" destOrd="0" parTransId="{09E95E50-4C32-413D-8085-840DB8CE8DAF}" sibTransId="{00D4FDEC-BE9B-4DDB-9791-64EB4F36A838}"/>
    <dgm:cxn modelId="{CADF4E5D-4C82-490C-A5CB-C9249C0621B6}" type="presOf" srcId="{C5B7365D-F99E-4A1B-81CE-111AA856243B}" destId="{96790891-0789-4141-99D7-CC1EB8A5E5BB}"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1FEB6A18-84A2-4A4F-A40F-023A9A435536}" type="presOf" srcId="{3B0DFFB8-CA76-4864-9D5C-7068D9BF8B97}" destId="{0F2E1333-D453-441D-A96F-97042809AA27}" srcOrd="0" destOrd="0" presId="urn:microsoft.com/office/officeart/2005/8/layout/chevron1"/>
    <dgm:cxn modelId="{275914FD-94BC-4372-9E98-FE409C1D78CB}" type="presOf" srcId="{2A70583B-A8A4-46FF-80F2-28A75D74FB9B}" destId="{DC648F86-914C-4C5B-95E9-5BE606949752}" srcOrd="0" destOrd="0" presId="urn:microsoft.com/office/officeart/2005/8/layout/chevron1"/>
    <dgm:cxn modelId="{FF74F6C6-8042-4B28-A06F-C55443B5B3CB}" type="presParOf" srcId="{67A6A13B-697B-4674-A149-7DDE272687CE}" destId="{4D2DD57C-9BB6-48AB-8C59-89FA6EE1E908}" srcOrd="0" destOrd="0" presId="urn:microsoft.com/office/officeart/2005/8/layout/chevron1"/>
    <dgm:cxn modelId="{8D65F827-7278-4F11-93A4-80E7B5020A8D}" type="presParOf" srcId="{67A6A13B-697B-4674-A149-7DDE272687CE}" destId="{EB56DD78-3920-403E-B981-3E696F3D9BAB}" srcOrd="1" destOrd="0" presId="urn:microsoft.com/office/officeart/2005/8/layout/chevron1"/>
    <dgm:cxn modelId="{292BDEBF-0400-416E-9764-2723F0C8A573}" type="presParOf" srcId="{67A6A13B-697B-4674-A149-7DDE272687CE}" destId="{96790891-0789-4141-99D7-CC1EB8A5E5BB}" srcOrd="2" destOrd="0" presId="urn:microsoft.com/office/officeart/2005/8/layout/chevron1"/>
    <dgm:cxn modelId="{C0A5F97E-AE3A-4901-B2B1-3F351512D4D9}" type="presParOf" srcId="{67A6A13B-697B-4674-A149-7DDE272687CE}" destId="{9A9E0297-013E-4C2E-B6D8-F7A52BC2C9EF}" srcOrd="3" destOrd="0" presId="urn:microsoft.com/office/officeart/2005/8/layout/chevron1"/>
    <dgm:cxn modelId="{5674B9A0-A3C6-4A07-91EA-8DFB4A88487A}" type="presParOf" srcId="{67A6A13B-697B-4674-A149-7DDE272687CE}" destId="{DC648F86-914C-4C5B-95E9-5BE606949752}" srcOrd="4" destOrd="0" presId="urn:microsoft.com/office/officeart/2005/8/layout/chevron1"/>
    <dgm:cxn modelId="{EB5C9207-12CF-47C0-A1EF-7E4F01F6986F}" type="presParOf" srcId="{67A6A13B-697B-4674-A149-7DDE272687CE}" destId="{ADD69BFD-8829-4BF2-94F0-3AD294599D4D}" srcOrd="5" destOrd="0" presId="urn:microsoft.com/office/officeart/2005/8/layout/chevron1"/>
    <dgm:cxn modelId="{3502531E-4591-471D-A403-03F97B6662F2}"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Bài toán nhận diện khuôn mặt</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chemeClr val="accent1">
            <a:lumMod val="75000"/>
            <a:alpha val="63333"/>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Ứng dụng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38430"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custScaleX="69289">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custScaleX="78070">
        <dgm:presLayoutVars>
          <dgm:chMax val="0"/>
          <dgm:chPref val="0"/>
          <dgm:bulletEnabled val="1"/>
        </dgm:presLayoutVars>
      </dgm:prSet>
      <dgm:spPr/>
      <dgm:t>
        <a:bodyPr/>
        <a:lstStyle/>
        <a:p>
          <a:endParaRPr lang="en-US"/>
        </a:p>
      </dgm:t>
    </dgm:pt>
  </dgm:ptLst>
  <dgm:cxnLst>
    <dgm:cxn modelId="{EB817EA3-A831-467A-BFCC-5DB4DB59316A}" srcId="{3DF2DA4D-F648-4D8D-B453-46C64041B6B6}" destId="{C5B7365D-F99E-4A1B-81CE-111AA856243B}" srcOrd="1" destOrd="0" parTransId="{4DF0016D-D9AD-495F-9660-DC0D50266DFF}" sibTransId="{44A70D9A-6C23-42E2-9263-2A61AC845F08}"/>
    <dgm:cxn modelId="{E38C1BCD-6181-4A7A-B4CA-11C9CE636E9A}" type="presOf" srcId="{51BC5D8F-0F25-48B8-B897-4BB91E78B4BA}" destId="{4D2DD57C-9BB6-48AB-8C59-89FA6EE1E908}" srcOrd="0" destOrd="0" presId="urn:microsoft.com/office/officeart/2005/8/layout/chevron1"/>
    <dgm:cxn modelId="{2152FB9B-E1FD-4A61-8F0B-F1DF9E79340D}" type="presOf" srcId="{3DF2DA4D-F648-4D8D-B453-46C64041B6B6}" destId="{67A6A13B-697B-4674-A149-7DDE272687CE}"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73D76B56-5B4F-4BD0-B307-C9E8F2CD5F7B}" srcId="{3DF2DA4D-F648-4D8D-B453-46C64041B6B6}" destId="{2A70583B-A8A4-46FF-80F2-28A75D74FB9B}" srcOrd="2" destOrd="0" parTransId="{09E95E50-4C32-413D-8085-840DB8CE8DAF}" sibTransId="{00D4FDEC-BE9B-4DDB-9791-64EB4F36A838}"/>
    <dgm:cxn modelId="{CADF4E5D-4C82-490C-A5CB-C9249C0621B6}" type="presOf" srcId="{C5B7365D-F99E-4A1B-81CE-111AA856243B}" destId="{96790891-0789-4141-99D7-CC1EB8A5E5BB}"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1FEB6A18-84A2-4A4F-A40F-023A9A435536}" type="presOf" srcId="{3B0DFFB8-CA76-4864-9D5C-7068D9BF8B97}" destId="{0F2E1333-D453-441D-A96F-97042809AA27}" srcOrd="0" destOrd="0" presId="urn:microsoft.com/office/officeart/2005/8/layout/chevron1"/>
    <dgm:cxn modelId="{275914FD-94BC-4372-9E98-FE409C1D78CB}" type="presOf" srcId="{2A70583B-A8A4-46FF-80F2-28A75D74FB9B}" destId="{DC648F86-914C-4C5B-95E9-5BE606949752}" srcOrd="0" destOrd="0" presId="urn:microsoft.com/office/officeart/2005/8/layout/chevron1"/>
    <dgm:cxn modelId="{FF74F6C6-8042-4B28-A06F-C55443B5B3CB}" type="presParOf" srcId="{67A6A13B-697B-4674-A149-7DDE272687CE}" destId="{4D2DD57C-9BB6-48AB-8C59-89FA6EE1E908}" srcOrd="0" destOrd="0" presId="urn:microsoft.com/office/officeart/2005/8/layout/chevron1"/>
    <dgm:cxn modelId="{8D65F827-7278-4F11-93A4-80E7B5020A8D}" type="presParOf" srcId="{67A6A13B-697B-4674-A149-7DDE272687CE}" destId="{EB56DD78-3920-403E-B981-3E696F3D9BAB}" srcOrd="1" destOrd="0" presId="urn:microsoft.com/office/officeart/2005/8/layout/chevron1"/>
    <dgm:cxn modelId="{292BDEBF-0400-416E-9764-2723F0C8A573}" type="presParOf" srcId="{67A6A13B-697B-4674-A149-7DDE272687CE}" destId="{96790891-0789-4141-99D7-CC1EB8A5E5BB}" srcOrd="2" destOrd="0" presId="urn:microsoft.com/office/officeart/2005/8/layout/chevron1"/>
    <dgm:cxn modelId="{C0A5F97E-AE3A-4901-B2B1-3F351512D4D9}" type="presParOf" srcId="{67A6A13B-697B-4674-A149-7DDE272687CE}" destId="{9A9E0297-013E-4C2E-B6D8-F7A52BC2C9EF}" srcOrd="3" destOrd="0" presId="urn:microsoft.com/office/officeart/2005/8/layout/chevron1"/>
    <dgm:cxn modelId="{5674B9A0-A3C6-4A07-91EA-8DFB4A88487A}" type="presParOf" srcId="{67A6A13B-697B-4674-A149-7DDE272687CE}" destId="{DC648F86-914C-4C5B-95E9-5BE606949752}" srcOrd="4" destOrd="0" presId="urn:microsoft.com/office/officeart/2005/8/layout/chevron1"/>
    <dgm:cxn modelId="{EB5C9207-12CF-47C0-A1EF-7E4F01F6986F}" type="presParOf" srcId="{67A6A13B-697B-4674-A149-7DDE272687CE}" destId="{ADD69BFD-8829-4BF2-94F0-3AD294599D4D}" srcOrd="5" destOrd="0" presId="urn:microsoft.com/office/officeart/2005/8/layout/chevron1"/>
    <dgm:cxn modelId="{3502531E-4591-471D-A403-03F97B6662F2}"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Bài toán nhận diện khuôn mặt</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chemeClr val="accent1">
            <a:lumMod val="75000"/>
            <a:alpha val="63333"/>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Ứng dụng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38430"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custScaleX="69289">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custScaleX="78070">
        <dgm:presLayoutVars>
          <dgm:chMax val="0"/>
          <dgm:chPref val="0"/>
          <dgm:bulletEnabled val="1"/>
        </dgm:presLayoutVars>
      </dgm:prSet>
      <dgm:spPr/>
      <dgm:t>
        <a:bodyPr/>
        <a:lstStyle/>
        <a:p>
          <a:endParaRPr lang="en-US"/>
        </a:p>
      </dgm:t>
    </dgm:pt>
  </dgm:ptLst>
  <dgm:cxnLst>
    <dgm:cxn modelId="{EB817EA3-A831-467A-BFCC-5DB4DB59316A}" srcId="{3DF2DA4D-F648-4D8D-B453-46C64041B6B6}" destId="{C5B7365D-F99E-4A1B-81CE-111AA856243B}" srcOrd="1" destOrd="0" parTransId="{4DF0016D-D9AD-495F-9660-DC0D50266DFF}" sibTransId="{44A70D9A-6C23-42E2-9263-2A61AC845F08}"/>
    <dgm:cxn modelId="{E38C1BCD-6181-4A7A-B4CA-11C9CE636E9A}" type="presOf" srcId="{51BC5D8F-0F25-48B8-B897-4BB91E78B4BA}" destId="{4D2DD57C-9BB6-48AB-8C59-89FA6EE1E908}" srcOrd="0" destOrd="0" presId="urn:microsoft.com/office/officeart/2005/8/layout/chevron1"/>
    <dgm:cxn modelId="{2152FB9B-E1FD-4A61-8F0B-F1DF9E79340D}" type="presOf" srcId="{3DF2DA4D-F648-4D8D-B453-46C64041B6B6}" destId="{67A6A13B-697B-4674-A149-7DDE272687CE}"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73D76B56-5B4F-4BD0-B307-C9E8F2CD5F7B}" srcId="{3DF2DA4D-F648-4D8D-B453-46C64041B6B6}" destId="{2A70583B-A8A4-46FF-80F2-28A75D74FB9B}" srcOrd="2" destOrd="0" parTransId="{09E95E50-4C32-413D-8085-840DB8CE8DAF}" sibTransId="{00D4FDEC-BE9B-4DDB-9791-64EB4F36A838}"/>
    <dgm:cxn modelId="{CADF4E5D-4C82-490C-A5CB-C9249C0621B6}" type="presOf" srcId="{C5B7365D-F99E-4A1B-81CE-111AA856243B}" destId="{96790891-0789-4141-99D7-CC1EB8A5E5BB}"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1FEB6A18-84A2-4A4F-A40F-023A9A435536}" type="presOf" srcId="{3B0DFFB8-CA76-4864-9D5C-7068D9BF8B97}" destId="{0F2E1333-D453-441D-A96F-97042809AA27}" srcOrd="0" destOrd="0" presId="urn:microsoft.com/office/officeart/2005/8/layout/chevron1"/>
    <dgm:cxn modelId="{275914FD-94BC-4372-9E98-FE409C1D78CB}" type="presOf" srcId="{2A70583B-A8A4-46FF-80F2-28A75D74FB9B}" destId="{DC648F86-914C-4C5B-95E9-5BE606949752}" srcOrd="0" destOrd="0" presId="urn:microsoft.com/office/officeart/2005/8/layout/chevron1"/>
    <dgm:cxn modelId="{FF74F6C6-8042-4B28-A06F-C55443B5B3CB}" type="presParOf" srcId="{67A6A13B-697B-4674-A149-7DDE272687CE}" destId="{4D2DD57C-9BB6-48AB-8C59-89FA6EE1E908}" srcOrd="0" destOrd="0" presId="urn:microsoft.com/office/officeart/2005/8/layout/chevron1"/>
    <dgm:cxn modelId="{8D65F827-7278-4F11-93A4-80E7B5020A8D}" type="presParOf" srcId="{67A6A13B-697B-4674-A149-7DDE272687CE}" destId="{EB56DD78-3920-403E-B981-3E696F3D9BAB}" srcOrd="1" destOrd="0" presId="urn:microsoft.com/office/officeart/2005/8/layout/chevron1"/>
    <dgm:cxn modelId="{292BDEBF-0400-416E-9764-2723F0C8A573}" type="presParOf" srcId="{67A6A13B-697B-4674-A149-7DDE272687CE}" destId="{96790891-0789-4141-99D7-CC1EB8A5E5BB}" srcOrd="2" destOrd="0" presId="urn:microsoft.com/office/officeart/2005/8/layout/chevron1"/>
    <dgm:cxn modelId="{C0A5F97E-AE3A-4901-B2B1-3F351512D4D9}" type="presParOf" srcId="{67A6A13B-697B-4674-A149-7DDE272687CE}" destId="{9A9E0297-013E-4C2E-B6D8-F7A52BC2C9EF}" srcOrd="3" destOrd="0" presId="urn:microsoft.com/office/officeart/2005/8/layout/chevron1"/>
    <dgm:cxn modelId="{5674B9A0-A3C6-4A07-91EA-8DFB4A88487A}" type="presParOf" srcId="{67A6A13B-697B-4674-A149-7DDE272687CE}" destId="{DC648F86-914C-4C5B-95E9-5BE606949752}" srcOrd="4" destOrd="0" presId="urn:microsoft.com/office/officeart/2005/8/layout/chevron1"/>
    <dgm:cxn modelId="{EB5C9207-12CF-47C0-A1EF-7E4F01F6986F}" type="presParOf" srcId="{67A6A13B-697B-4674-A149-7DDE272687CE}" destId="{ADD69BFD-8829-4BF2-94F0-3AD294599D4D}" srcOrd="5" destOrd="0" presId="urn:microsoft.com/office/officeart/2005/8/layout/chevron1"/>
    <dgm:cxn modelId="{3502531E-4591-471D-A403-03F97B6662F2}"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Bài toán nhận diện khuôn mặt</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chemeClr val="accent1">
            <a:lumMod val="75000"/>
            <a:alpha val="50000"/>
          </a:schemeClr>
        </a:solidFill>
      </dgm:spPr>
      <dgm:t>
        <a:bodyPr/>
        <a:lstStyle/>
        <a:p>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quả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4789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E13EE36-271B-4E11-BFD3-AA9E7A537BD4}" type="presOf" srcId="{C5B7365D-F99E-4A1B-81CE-111AA856243B}" destId="{96790891-0789-4141-99D7-CC1EB8A5E5BB}"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65D5377F-6311-423E-B3DA-91B84ACC837F}" type="presOf" srcId="{3B0DFFB8-CA76-4864-9D5C-7068D9BF8B97}" destId="{0F2E1333-D453-441D-A96F-97042809AA27}"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0A5F8442-B145-47D4-85A9-A807BAB75F6D}" type="presOf" srcId="{3DF2DA4D-F648-4D8D-B453-46C64041B6B6}" destId="{67A6A13B-697B-4674-A149-7DDE272687CE}" srcOrd="0" destOrd="0" presId="urn:microsoft.com/office/officeart/2005/8/layout/chevron1"/>
    <dgm:cxn modelId="{C316283B-F187-4C6D-89F3-D56271994518}" type="presOf" srcId="{2A70583B-A8A4-46FF-80F2-28A75D74FB9B}" destId="{DC648F86-914C-4C5B-95E9-5BE606949752}"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E78B9420-F654-43EE-B54F-E9D3C6851922}" type="presOf" srcId="{51BC5D8F-0F25-48B8-B897-4BB91E78B4BA}" destId="{4D2DD57C-9BB6-48AB-8C59-89FA6EE1E908}" srcOrd="0" destOrd="0" presId="urn:microsoft.com/office/officeart/2005/8/layout/chevron1"/>
    <dgm:cxn modelId="{A13BCD26-8514-4906-84BE-E9E7001930F8}" type="presParOf" srcId="{67A6A13B-697B-4674-A149-7DDE272687CE}" destId="{4D2DD57C-9BB6-48AB-8C59-89FA6EE1E908}" srcOrd="0" destOrd="0" presId="urn:microsoft.com/office/officeart/2005/8/layout/chevron1"/>
    <dgm:cxn modelId="{D907C82C-B1F6-42C2-8CE5-C17C0D35A034}" type="presParOf" srcId="{67A6A13B-697B-4674-A149-7DDE272687CE}" destId="{EB56DD78-3920-403E-B981-3E696F3D9BAB}" srcOrd="1" destOrd="0" presId="urn:microsoft.com/office/officeart/2005/8/layout/chevron1"/>
    <dgm:cxn modelId="{F3BCD8F2-7C1E-4A5D-A234-6C1B3B54D715}" type="presParOf" srcId="{67A6A13B-697B-4674-A149-7DDE272687CE}" destId="{96790891-0789-4141-99D7-CC1EB8A5E5BB}" srcOrd="2" destOrd="0" presId="urn:microsoft.com/office/officeart/2005/8/layout/chevron1"/>
    <dgm:cxn modelId="{64D4E5AB-FCD0-4218-9CD2-B5EDB072D031}" type="presParOf" srcId="{67A6A13B-697B-4674-A149-7DDE272687CE}" destId="{9A9E0297-013E-4C2E-B6D8-F7A52BC2C9EF}" srcOrd="3" destOrd="0" presId="urn:microsoft.com/office/officeart/2005/8/layout/chevron1"/>
    <dgm:cxn modelId="{44FD6403-C124-4AD0-99C0-A7840278F2AC}" type="presParOf" srcId="{67A6A13B-697B-4674-A149-7DDE272687CE}" destId="{DC648F86-914C-4C5B-95E9-5BE606949752}" srcOrd="4" destOrd="0" presId="urn:microsoft.com/office/officeart/2005/8/layout/chevron1"/>
    <dgm:cxn modelId="{2E8AF35B-59A0-45E0-A3D8-85033C8AAD3D}" type="presParOf" srcId="{67A6A13B-697B-4674-A149-7DDE272687CE}" destId="{ADD69BFD-8829-4BF2-94F0-3AD294599D4D}" srcOrd="5" destOrd="0" presId="urn:microsoft.com/office/officeart/2005/8/layout/chevron1"/>
    <dgm:cxn modelId="{D2214ABD-C272-41A3-B852-9084EBDAD0AA}"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5_5" csCatId="accent5" phldr="1"/>
      <dgm:spPr/>
      <dgm:t>
        <a:bodyPr/>
        <a:lstStyle/>
        <a:p>
          <a:endParaRPr lang="en-US"/>
        </a:p>
      </dgm:t>
    </dgm:pt>
    <dgm:pt modelId="{51BC5D8F-0F25-48B8-B897-4BB91E78B4BA}">
      <dgm:prSet phldrT="[Text]"/>
      <dgm:spPr>
        <a:solidFill>
          <a:schemeClr val="accent1">
            <a:lumMod val="75000"/>
            <a:alpha val="90000"/>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00B0F0">
            <a:alpha val="76667"/>
          </a:srgbClr>
        </a:solidFill>
      </dgm:spPr>
      <dgm:t>
        <a:bodyPr/>
        <a:lstStyle/>
        <a:p>
          <a:r>
            <a:rPr lang="en-US" smtClean="0">
              <a:solidFill>
                <a:schemeClr val="tx1"/>
              </a:solidFill>
              <a:latin typeface="Arial" pitchFamily="34" charset="0"/>
              <a:cs typeface="Arial" pitchFamily="34" charset="0"/>
            </a:rPr>
            <a:t>Bài toán nhận diện khuôn mặt</a:t>
          </a:r>
          <a:endParaRPr lang="en-US">
            <a:solidFill>
              <a:schemeClr val="tx1"/>
            </a:solidFill>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00B0F0">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00B0F0">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X="-489" custLinFactNeighborX="-100000">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111773">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7834F8D-C78C-4D63-A28D-329DE2F151A7}"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73D76B56-5B4F-4BD0-B307-C9E8F2CD5F7B}" srcId="{3DF2DA4D-F648-4D8D-B453-46C64041B6B6}" destId="{2A70583B-A8A4-46FF-80F2-28A75D74FB9B}" srcOrd="2" destOrd="0" parTransId="{09E95E50-4C32-413D-8085-840DB8CE8DAF}" sibTransId="{00D4FDEC-BE9B-4DDB-9791-64EB4F36A838}"/>
    <dgm:cxn modelId="{50CE6866-FC09-4476-AF85-4CC9340D2916}" type="presOf" srcId="{C5B7365D-F99E-4A1B-81CE-111AA856243B}" destId="{96790891-0789-4141-99D7-CC1EB8A5E5BB}" srcOrd="0" destOrd="0" presId="urn:microsoft.com/office/officeart/2005/8/layout/chevron1"/>
    <dgm:cxn modelId="{C4B48F36-3035-45EC-B24D-E149E90A6D77}" type="presOf" srcId="{3DF2DA4D-F648-4D8D-B453-46C64041B6B6}" destId="{67A6A13B-697B-4674-A149-7DDE272687CE}" srcOrd="0" destOrd="0" presId="urn:microsoft.com/office/officeart/2005/8/layout/chevron1"/>
    <dgm:cxn modelId="{80496140-7FAC-4749-B345-3F84A770BD76}" type="presOf" srcId="{3B0DFFB8-CA76-4864-9D5C-7068D9BF8B97}" destId="{0F2E1333-D453-441D-A96F-97042809AA27}"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F6875EEA-947D-4800-B5DC-738C756759A6}" type="presOf" srcId="{2A70583B-A8A4-46FF-80F2-28A75D74FB9B}" destId="{DC648F86-914C-4C5B-95E9-5BE606949752}" srcOrd="0" destOrd="0" presId="urn:microsoft.com/office/officeart/2005/8/layout/chevron1"/>
    <dgm:cxn modelId="{6A83E579-0B8F-4668-B0F7-1F2AF3009EDE}" type="presParOf" srcId="{67A6A13B-697B-4674-A149-7DDE272687CE}" destId="{4D2DD57C-9BB6-48AB-8C59-89FA6EE1E908}" srcOrd="0" destOrd="0" presId="urn:microsoft.com/office/officeart/2005/8/layout/chevron1"/>
    <dgm:cxn modelId="{BD4223F4-7F69-4325-8BBD-E88974E1437C}" type="presParOf" srcId="{67A6A13B-697B-4674-A149-7DDE272687CE}" destId="{EB56DD78-3920-403E-B981-3E696F3D9BAB}" srcOrd="1" destOrd="0" presId="urn:microsoft.com/office/officeart/2005/8/layout/chevron1"/>
    <dgm:cxn modelId="{6F873860-0150-4F00-BB10-2A4EF4CBE95F}" type="presParOf" srcId="{67A6A13B-697B-4674-A149-7DDE272687CE}" destId="{96790891-0789-4141-99D7-CC1EB8A5E5BB}" srcOrd="2" destOrd="0" presId="urn:microsoft.com/office/officeart/2005/8/layout/chevron1"/>
    <dgm:cxn modelId="{18E1062B-672B-43D9-A148-FC89AB4D8FE9}" type="presParOf" srcId="{67A6A13B-697B-4674-A149-7DDE272687CE}" destId="{9A9E0297-013E-4C2E-B6D8-F7A52BC2C9EF}" srcOrd="3" destOrd="0" presId="urn:microsoft.com/office/officeart/2005/8/layout/chevron1"/>
    <dgm:cxn modelId="{8028F549-428A-4E88-AB60-FDD6A7E0DE06}" type="presParOf" srcId="{67A6A13B-697B-4674-A149-7DDE272687CE}" destId="{DC648F86-914C-4C5B-95E9-5BE606949752}" srcOrd="4" destOrd="0" presId="urn:microsoft.com/office/officeart/2005/8/layout/chevron1"/>
    <dgm:cxn modelId="{B11C067B-97F4-46CA-839F-2E7D0CC72F7C}" type="presParOf" srcId="{67A6A13B-697B-4674-A149-7DDE272687CE}" destId="{ADD69BFD-8829-4BF2-94F0-3AD294599D4D}" srcOrd="5" destOrd="0" presId="urn:microsoft.com/office/officeart/2005/8/layout/chevron1"/>
    <dgm:cxn modelId="{F9C8DC6B-2FE0-451F-B37E-EA2D4683655D}"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Bài toán nhận diện khuôn mặt</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chemeClr val="accent1">
            <a:lumMod val="75000"/>
            <a:alpha val="50000"/>
          </a:schemeClr>
        </a:solidFill>
      </dgm:spPr>
      <dgm:t>
        <a:bodyPr/>
        <a:lstStyle/>
        <a:p>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quả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4789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E13EE36-271B-4E11-BFD3-AA9E7A537BD4}" type="presOf" srcId="{C5B7365D-F99E-4A1B-81CE-111AA856243B}" destId="{96790891-0789-4141-99D7-CC1EB8A5E5BB}"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65D5377F-6311-423E-B3DA-91B84ACC837F}" type="presOf" srcId="{3B0DFFB8-CA76-4864-9D5C-7068D9BF8B97}" destId="{0F2E1333-D453-441D-A96F-97042809AA27}"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0A5F8442-B145-47D4-85A9-A807BAB75F6D}" type="presOf" srcId="{3DF2DA4D-F648-4D8D-B453-46C64041B6B6}" destId="{67A6A13B-697B-4674-A149-7DDE272687CE}" srcOrd="0" destOrd="0" presId="urn:microsoft.com/office/officeart/2005/8/layout/chevron1"/>
    <dgm:cxn modelId="{C316283B-F187-4C6D-89F3-D56271994518}" type="presOf" srcId="{2A70583B-A8A4-46FF-80F2-28A75D74FB9B}" destId="{DC648F86-914C-4C5B-95E9-5BE606949752}"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E78B9420-F654-43EE-B54F-E9D3C6851922}" type="presOf" srcId="{51BC5D8F-0F25-48B8-B897-4BB91E78B4BA}" destId="{4D2DD57C-9BB6-48AB-8C59-89FA6EE1E908}" srcOrd="0" destOrd="0" presId="urn:microsoft.com/office/officeart/2005/8/layout/chevron1"/>
    <dgm:cxn modelId="{A13BCD26-8514-4906-84BE-E9E7001930F8}" type="presParOf" srcId="{67A6A13B-697B-4674-A149-7DDE272687CE}" destId="{4D2DD57C-9BB6-48AB-8C59-89FA6EE1E908}" srcOrd="0" destOrd="0" presId="urn:microsoft.com/office/officeart/2005/8/layout/chevron1"/>
    <dgm:cxn modelId="{D907C82C-B1F6-42C2-8CE5-C17C0D35A034}" type="presParOf" srcId="{67A6A13B-697B-4674-A149-7DDE272687CE}" destId="{EB56DD78-3920-403E-B981-3E696F3D9BAB}" srcOrd="1" destOrd="0" presId="urn:microsoft.com/office/officeart/2005/8/layout/chevron1"/>
    <dgm:cxn modelId="{F3BCD8F2-7C1E-4A5D-A234-6C1B3B54D715}" type="presParOf" srcId="{67A6A13B-697B-4674-A149-7DDE272687CE}" destId="{96790891-0789-4141-99D7-CC1EB8A5E5BB}" srcOrd="2" destOrd="0" presId="urn:microsoft.com/office/officeart/2005/8/layout/chevron1"/>
    <dgm:cxn modelId="{64D4E5AB-FCD0-4218-9CD2-B5EDB072D031}" type="presParOf" srcId="{67A6A13B-697B-4674-A149-7DDE272687CE}" destId="{9A9E0297-013E-4C2E-B6D8-F7A52BC2C9EF}" srcOrd="3" destOrd="0" presId="urn:microsoft.com/office/officeart/2005/8/layout/chevron1"/>
    <dgm:cxn modelId="{44FD6403-C124-4AD0-99C0-A7840278F2AC}" type="presParOf" srcId="{67A6A13B-697B-4674-A149-7DDE272687CE}" destId="{DC648F86-914C-4C5B-95E9-5BE606949752}" srcOrd="4" destOrd="0" presId="urn:microsoft.com/office/officeart/2005/8/layout/chevron1"/>
    <dgm:cxn modelId="{2E8AF35B-59A0-45E0-A3D8-85033C8AAD3D}" type="presParOf" srcId="{67A6A13B-697B-4674-A149-7DDE272687CE}" destId="{ADD69BFD-8829-4BF2-94F0-3AD294599D4D}" srcOrd="5" destOrd="0" presId="urn:microsoft.com/office/officeart/2005/8/layout/chevron1"/>
    <dgm:cxn modelId="{D2214ABD-C272-41A3-B852-9084EBDAD0AA}"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rgbClr val="3A9DB8">
            <a:alpha val="76667"/>
          </a:srgbClr>
        </a:solidFill>
      </dgm:spPr>
      <dgm:t>
        <a:bodyPr/>
        <a:lstStyle/>
        <a:p>
          <a:r>
            <a:rPr lang="en-US" b="0" smtClean="0">
              <a:solidFill>
                <a:schemeClr val="tx1"/>
              </a:solidFill>
              <a:effectLst/>
              <a:latin typeface="Arial" pitchFamily="34" charset="0"/>
              <a:cs typeface="Arial" pitchFamily="34" charset="0"/>
            </a:rPr>
            <a:t>Bài toán nhận diện khuôn mặt</a:t>
          </a:r>
          <a:endParaRPr lang="en-US" b="0">
            <a:solidFill>
              <a:schemeClr val="tx1"/>
            </a:solidFill>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chemeClr val="accent1">
            <a:lumMod val="75000"/>
            <a:alpha val="50000"/>
          </a:schemeClr>
        </a:solidFill>
      </dgm:spPr>
      <dgm:t>
        <a:bodyPr/>
        <a:lstStyle/>
        <a:p>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quả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b="1"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4789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3A64FD2A-DA78-4207-846E-7C857E74385F}" srcId="{3DF2DA4D-F648-4D8D-B453-46C64041B6B6}" destId="{3B0DFFB8-CA76-4864-9D5C-7068D9BF8B97}" srcOrd="3" destOrd="0" parTransId="{FF539ABE-44C7-4EE9-892B-7259A17D8E43}" sibTransId="{C4384B8E-0152-414B-8CFD-034493797300}"/>
    <dgm:cxn modelId="{5E13EE36-271B-4E11-BFD3-AA9E7A537BD4}" type="presOf" srcId="{C5B7365D-F99E-4A1B-81CE-111AA856243B}" destId="{96790891-0789-4141-99D7-CC1EB8A5E5BB}"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65D5377F-6311-423E-B3DA-91B84ACC837F}" type="presOf" srcId="{3B0DFFB8-CA76-4864-9D5C-7068D9BF8B97}" destId="{0F2E1333-D453-441D-A96F-97042809AA27}"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0A5F8442-B145-47D4-85A9-A807BAB75F6D}" type="presOf" srcId="{3DF2DA4D-F648-4D8D-B453-46C64041B6B6}" destId="{67A6A13B-697B-4674-A149-7DDE272687CE}" srcOrd="0" destOrd="0" presId="urn:microsoft.com/office/officeart/2005/8/layout/chevron1"/>
    <dgm:cxn modelId="{C316283B-F187-4C6D-89F3-D56271994518}" type="presOf" srcId="{2A70583B-A8A4-46FF-80F2-28A75D74FB9B}" destId="{DC648F86-914C-4C5B-95E9-5BE606949752}"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E78B9420-F654-43EE-B54F-E9D3C6851922}" type="presOf" srcId="{51BC5D8F-0F25-48B8-B897-4BB91E78B4BA}" destId="{4D2DD57C-9BB6-48AB-8C59-89FA6EE1E908}" srcOrd="0" destOrd="0" presId="urn:microsoft.com/office/officeart/2005/8/layout/chevron1"/>
    <dgm:cxn modelId="{A13BCD26-8514-4906-84BE-E9E7001930F8}" type="presParOf" srcId="{67A6A13B-697B-4674-A149-7DDE272687CE}" destId="{4D2DD57C-9BB6-48AB-8C59-89FA6EE1E908}" srcOrd="0" destOrd="0" presId="urn:microsoft.com/office/officeart/2005/8/layout/chevron1"/>
    <dgm:cxn modelId="{D907C82C-B1F6-42C2-8CE5-C17C0D35A034}" type="presParOf" srcId="{67A6A13B-697B-4674-A149-7DDE272687CE}" destId="{EB56DD78-3920-403E-B981-3E696F3D9BAB}" srcOrd="1" destOrd="0" presId="urn:microsoft.com/office/officeart/2005/8/layout/chevron1"/>
    <dgm:cxn modelId="{F3BCD8F2-7C1E-4A5D-A234-6C1B3B54D715}" type="presParOf" srcId="{67A6A13B-697B-4674-A149-7DDE272687CE}" destId="{96790891-0789-4141-99D7-CC1EB8A5E5BB}" srcOrd="2" destOrd="0" presId="urn:microsoft.com/office/officeart/2005/8/layout/chevron1"/>
    <dgm:cxn modelId="{64D4E5AB-FCD0-4218-9CD2-B5EDB072D031}" type="presParOf" srcId="{67A6A13B-697B-4674-A149-7DDE272687CE}" destId="{9A9E0297-013E-4C2E-B6D8-F7A52BC2C9EF}" srcOrd="3" destOrd="0" presId="urn:microsoft.com/office/officeart/2005/8/layout/chevron1"/>
    <dgm:cxn modelId="{44FD6403-C124-4AD0-99C0-A7840278F2AC}" type="presParOf" srcId="{67A6A13B-697B-4674-A149-7DDE272687CE}" destId="{DC648F86-914C-4C5B-95E9-5BE606949752}" srcOrd="4" destOrd="0" presId="urn:microsoft.com/office/officeart/2005/8/layout/chevron1"/>
    <dgm:cxn modelId="{2E8AF35B-59A0-45E0-A3D8-85033C8AAD3D}" type="presParOf" srcId="{67A6A13B-697B-4674-A149-7DDE272687CE}" destId="{ADD69BFD-8829-4BF2-94F0-3AD294599D4D}" srcOrd="5" destOrd="0" presId="urn:microsoft.com/office/officeart/2005/8/layout/chevron1"/>
    <dgm:cxn modelId="{D2214ABD-C272-41A3-B852-9084EBDAD0AA}"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1DAB35A6-B706-4283-B9E0-2CAD92E91472}" type="presOf" srcId="{3B0DFFB8-CA76-4864-9D5C-7068D9BF8B97}" destId="{0F2E1333-D453-441D-A96F-97042809AA27}" srcOrd="0" destOrd="0" presId="urn:microsoft.com/office/officeart/2005/8/layout/chevron1"/>
    <dgm:cxn modelId="{3A64FD2A-DA78-4207-846E-7C857E74385F}" srcId="{3DF2DA4D-F648-4D8D-B453-46C64041B6B6}" destId="{3B0DFFB8-CA76-4864-9D5C-7068D9BF8B97}" srcOrd="3" destOrd="0" parTransId="{FF539ABE-44C7-4EE9-892B-7259A17D8E43}" sibTransId="{C4384B8E-0152-414B-8CFD-034493797300}"/>
    <dgm:cxn modelId="{73D76B56-5B4F-4BD0-B307-C9E8F2CD5F7B}" srcId="{3DF2DA4D-F648-4D8D-B453-46C64041B6B6}" destId="{2A70583B-A8A4-46FF-80F2-28A75D74FB9B}" srcOrd="2" destOrd="0" parTransId="{09E95E50-4C32-413D-8085-840DB8CE8DAF}" sibTransId="{00D4FDEC-BE9B-4DDB-9791-64EB4F36A838}"/>
    <dgm:cxn modelId="{EB817EA3-A831-467A-BFCC-5DB4DB59316A}" srcId="{3DF2DA4D-F648-4D8D-B453-46C64041B6B6}" destId="{C5B7365D-F99E-4A1B-81CE-111AA856243B}" srcOrd="1" destOrd="0" parTransId="{4DF0016D-D9AD-495F-9660-DC0D50266DFF}" sibTransId="{44A70D9A-6C23-42E2-9263-2A61AC845F08}"/>
    <dgm:cxn modelId="{89022AB9-F2CA-445B-BB4E-884090A8580F}" type="presOf" srcId="{2A70583B-A8A4-46FF-80F2-28A75D74FB9B}" destId="{DC648F86-914C-4C5B-95E9-5BE606949752}"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C803FD88-C5F4-4240-BBEB-858A71FDFB2D}" type="presOf" srcId="{C5B7365D-F99E-4A1B-81CE-111AA856243B}" destId="{96790891-0789-4141-99D7-CC1EB8A5E5BB}"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FF6210EC-C49E-4936-AA86-6DED6B9C1275}" srcId="{3DF2DA4D-F648-4D8D-B453-46C64041B6B6}" destId="{51BC5D8F-0F25-48B8-B897-4BB91E78B4BA}" srcOrd="0" destOrd="0" parTransId="{F2794650-E105-4FFF-9CCB-41C827DA1136}" sibTransId="{6414DA9F-AE2A-4D28-BBD4-8AC3274690BD}"/>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DF2DA4D-F648-4D8D-B453-46C64041B6B6}" type="doc">
      <dgm:prSet loTypeId="urn:microsoft.com/office/officeart/2005/8/layout/chevron1" loCatId="process" qsTypeId="urn:microsoft.com/office/officeart/2005/8/quickstyle/simple1" qsCatId="simple" csTypeId="urn:microsoft.com/office/officeart/2005/8/colors/accent1_5" csCatId="accent1" phldr="1"/>
      <dgm:spPr/>
      <dgm:t>
        <a:bodyPr/>
        <a:lstStyle/>
        <a:p>
          <a:endParaRPr lang="en-US"/>
        </a:p>
      </dgm:t>
    </dgm:pt>
    <dgm:pt modelId="{51BC5D8F-0F25-48B8-B897-4BB91E78B4BA}">
      <dgm:prSet phldrT="[Text]"/>
      <dgm:spPr>
        <a:solidFill>
          <a:srgbClr val="3A9DB8">
            <a:alpha val="90000"/>
          </a:srgbClr>
        </a:solidFill>
      </dgm:spPr>
      <dgm:t>
        <a:bodyPr/>
        <a:lstStyle/>
        <a:p>
          <a:r>
            <a:rPr lang="en-US" b="0" smtClean="0">
              <a:solidFill>
                <a:schemeClr val="tx1"/>
              </a:solidFill>
              <a:effectLst/>
              <a:latin typeface="Arial" pitchFamily="34" charset="0"/>
              <a:cs typeface="Arial" pitchFamily="34" charset="0"/>
            </a:rPr>
            <a:t>Đặt vấn đề</a:t>
          </a:r>
          <a:endParaRPr lang="en-US" b="0">
            <a:solidFill>
              <a:schemeClr val="tx1"/>
            </a:solidFill>
            <a:effectLst/>
            <a:latin typeface="Arial" pitchFamily="34" charset="0"/>
            <a:cs typeface="Arial" pitchFamily="34" charset="0"/>
          </a:endParaRPr>
        </a:p>
      </dgm:t>
    </dgm:pt>
    <dgm:pt modelId="{F2794650-E105-4FFF-9CCB-41C827DA1136}" type="parTrans" cxnId="{FF6210EC-C49E-4936-AA86-6DED6B9C1275}">
      <dgm:prSet/>
      <dgm:spPr/>
      <dgm:t>
        <a:bodyPr/>
        <a:lstStyle/>
        <a:p>
          <a:endParaRPr lang="en-US"/>
        </a:p>
      </dgm:t>
    </dgm:pt>
    <dgm:pt modelId="{6414DA9F-AE2A-4D28-BBD4-8AC3274690BD}" type="sibTrans" cxnId="{FF6210EC-C49E-4936-AA86-6DED6B9C1275}">
      <dgm:prSet/>
      <dgm:spPr/>
      <dgm:t>
        <a:bodyPr/>
        <a:lstStyle/>
        <a:p>
          <a:endParaRPr lang="en-US"/>
        </a:p>
      </dgm:t>
    </dgm:pt>
    <dgm:pt modelId="{C5B7365D-F99E-4A1B-81CE-111AA856243B}">
      <dgm:prSet phldrT="[Text]"/>
      <dgm:spPr>
        <a:solidFill>
          <a:schemeClr val="accent1">
            <a:lumMod val="75000"/>
            <a:alpha val="76667"/>
          </a:schemeClr>
        </a:solidFill>
      </dgm:spPr>
      <dgm:t>
        <a:bodyPr/>
        <a:lstStyle/>
        <a:p>
          <a:r>
            <a:rPr lang="en-US" b="1"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b="1">
            <a:solidFill>
              <a:schemeClr val="tx1"/>
            </a:solidFill>
            <a:effectLst>
              <a:outerShdw blurRad="38100" dist="38100" dir="2700000" algn="tl">
                <a:srgbClr val="000000">
                  <a:alpha val="43137"/>
                </a:srgbClr>
              </a:outerShdw>
            </a:effectLst>
            <a:latin typeface="Arial" pitchFamily="34" charset="0"/>
            <a:cs typeface="Arial" pitchFamily="34" charset="0"/>
          </a:endParaRPr>
        </a:p>
      </dgm:t>
    </dgm:pt>
    <dgm:pt modelId="{4DF0016D-D9AD-495F-9660-DC0D50266DFF}" type="parTrans" cxnId="{EB817EA3-A831-467A-BFCC-5DB4DB59316A}">
      <dgm:prSet/>
      <dgm:spPr/>
      <dgm:t>
        <a:bodyPr/>
        <a:lstStyle/>
        <a:p>
          <a:endParaRPr lang="en-US"/>
        </a:p>
      </dgm:t>
    </dgm:pt>
    <dgm:pt modelId="{44A70D9A-6C23-42E2-9263-2A61AC845F08}" type="sibTrans" cxnId="{EB817EA3-A831-467A-BFCC-5DB4DB59316A}">
      <dgm:prSet/>
      <dgm:spPr/>
      <dgm:t>
        <a:bodyPr/>
        <a:lstStyle/>
        <a:p>
          <a:endParaRPr lang="en-US"/>
        </a:p>
      </dgm:t>
    </dgm:pt>
    <dgm:pt modelId="{2A70583B-A8A4-46FF-80F2-28A75D74FB9B}">
      <dgm:prSet phldrT="[Text]"/>
      <dgm:spPr>
        <a:solidFill>
          <a:srgbClr val="3A9DB8">
            <a:alpha val="63333"/>
          </a:srgbClr>
        </a:solidFill>
      </dgm:spPr>
      <dgm:t>
        <a:bodyPr/>
        <a:lstStyle/>
        <a:p>
          <a:r>
            <a:rPr lang="en-US" smtClean="0">
              <a:solidFill>
                <a:schemeClr val="tx1"/>
              </a:solidFill>
              <a:latin typeface="Arial" pitchFamily="34" charset="0"/>
              <a:cs typeface="Arial" pitchFamily="34" charset="0"/>
            </a:rPr>
            <a:t>Ứng dụng nhận diện khuôn mặt</a:t>
          </a:r>
          <a:endParaRPr lang="en-US">
            <a:solidFill>
              <a:schemeClr val="tx1"/>
            </a:solidFill>
            <a:latin typeface="Arial" pitchFamily="34" charset="0"/>
            <a:cs typeface="Arial" pitchFamily="34" charset="0"/>
          </a:endParaRPr>
        </a:p>
      </dgm:t>
    </dgm:pt>
    <dgm:pt modelId="{09E95E50-4C32-413D-8085-840DB8CE8DAF}" type="parTrans" cxnId="{73D76B56-5B4F-4BD0-B307-C9E8F2CD5F7B}">
      <dgm:prSet/>
      <dgm:spPr/>
      <dgm:t>
        <a:bodyPr/>
        <a:lstStyle/>
        <a:p>
          <a:endParaRPr lang="en-US"/>
        </a:p>
      </dgm:t>
    </dgm:pt>
    <dgm:pt modelId="{00D4FDEC-BE9B-4DDB-9791-64EB4F36A838}" type="sibTrans" cxnId="{73D76B56-5B4F-4BD0-B307-C9E8F2CD5F7B}">
      <dgm:prSet/>
      <dgm:spPr/>
      <dgm:t>
        <a:bodyPr/>
        <a:lstStyle/>
        <a:p>
          <a:endParaRPr lang="en-US"/>
        </a:p>
      </dgm:t>
    </dgm:pt>
    <dgm:pt modelId="{3B0DFFB8-CA76-4864-9D5C-7068D9BF8B97}">
      <dgm:prSet/>
      <dgm:spPr>
        <a:solidFill>
          <a:srgbClr val="3A9DB8">
            <a:alpha val="50000"/>
          </a:srgbClr>
        </a:solidFill>
      </dgm:spPr>
      <dgm:t>
        <a:bodyPr/>
        <a:lstStyle/>
        <a:p>
          <a:r>
            <a:rPr lang="en-US" smtClean="0">
              <a:solidFill>
                <a:schemeClr val="tx1"/>
              </a:solidFill>
              <a:latin typeface="Arial" pitchFamily="34" charset="0"/>
              <a:cs typeface="Arial" pitchFamily="34" charset="0"/>
            </a:rPr>
            <a:t>Kết </a:t>
          </a:r>
          <a:r>
            <a:rPr lang="en-US" smtClean="0">
              <a:solidFill>
                <a:schemeClr val="tx1"/>
              </a:solidFill>
              <a:latin typeface="Arial" pitchFamily="34" charset="0"/>
              <a:cs typeface="Arial" pitchFamily="34" charset="0"/>
            </a:rPr>
            <a:t>quả </a:t>
          </a:r>
          <a:r>
            <a:rPr lang="en-US" smtClean="0">
              <a:solidFill>
                <a:schemeClr val="tx1"/>
              </a:solidFill>
              <a:latin typeface="Arial" pitchFamily="34" charset="0"/>
              <a:cs typeface="Arial" pitchFamily="34" charset="0"/>
            </a:rPr>
            <a:t>và hướng phát triển</a:t>
          </a:r>
          <a:endParaRPr lang="en-US">
            <a:solidFill>
              <a:schemeClr val="tx1"/>
            </a:solidFill>
            <a:latin typeface="Arial" pitchFamily="34" charset="0"/>
            <a:cs typeface="Arial" pitchFamily="34" charset="0"/>
          </a:endParaRPr>
        </a:p>
      </dgm:t>
    </dgm:pt>
    <dgm:pt modelId="{FF539ABE-44C7-4EE9-892B-7259A17D8E43}" type="parTrans" cxnId="{3A64FD2A-DA78-4207-846E-7C857E74385F}">
      <dgm:prSet/>
      <dgm:spPr/>
      <dgm:t>
        <a:bodyPr/>
        <a:lstStyle/>
        <a:p>
          <a:endParaRPr lang="en-US"/>
        </a:p>
      </dgm:t>
    </dgm:pt>
    <dgm:pt modelId="{C4384B8E-0152-414B-8CFD-034493797300}" type="sibTrans" cxnId="{3A64FD2A-DA78-4207-846E-7C857E74385F}">
      <dgm:prSet/>
      <dgm:spPr/>
      <dgm:t>
        <a:bodyPr/>
        <a:lstStyle/>
        <a:p>
          <a:endParaRPr lang="en-US"/>
        </a:p>
      </dgm:t>
    </dgm:pt>
    <dgm:pt modelId="{67A6A13B-697B-4674-A149-7DDE272687CE}" type="pres">
      <dgm:prSet presAssocID="{3DF2DA4D-F648-4D8D-B453-46C64041B6B6}" presName="Name0" presStyleCnt="0">
        <dgm:presLayoutVars>
          <dgm:dir/>
          <dgm:animLvl val="lvl"/>
          <dgm:resizeHandles val="exact"/>
        </dgm:presLayoutVars>
      </dgm:prSet>
      <dgm:spPr/>
      <dgm:t>
        <a:bodyPr/>
        <a:lstStyle/>
        <a:p>
          <a:endParaRPr lang="en-US"/>
        </a:p>
      </dgm:t>
    </dgm:pt>
    <dgm:pt modelId="{4D2DD57C-9BB6-48AB-8C59-89FA6EE1E908}" type="pres">
      <dgm:prSet presAssocID="{51BC5D8F-0F25-48B8-B897-4BB91E78B4BA}" presName="parTxOnly" presStyleLbl="node1" presStyleIdx="0" presStyleCnt="4" custScaleX="62967" custLinFactNeighborX="-26101" custLinFactNeighborY="-23394">
        <dgm:presLayoutVars>
          <dgm:chMax val="0"/>
          <dgm:chPref val="0"/>
          <dgm:bulletEnabled val="1"/>
        </dgm:presLayoutVars>
      </dgm:prSet>
      <dgm:spPr/>
      <dgm:t>
        <a:bodyPr/>
        <a:lstStyle/>
        <a:p>
          <a:endParaRPr lang="en-US"/>
        </a:p>
      </dgm:t>
    </dgm:pt>
    <dgm:pt modelId="{EB56DD78-3920-403E-B981-3E696F3D9BAB}" type="pres">
      <dgm:prSet presAssocID="{6414DA9F-AE2A-4D28-BBD4-8AC3274690BD}" presName="parTxOnlySpace" presStyleCnt="0"/>
      <dgm:spPr/>
    </dgm:pt>
    <dgm:pt modelId="{96790891-0789-4141-99D7-CC1EB8A5E5BB}" type="pres">
      <dgm:prSet presAssocID="{C5B7365D-F99E-4A1B-81CE-111AA856243B}" presName="parTxOnly" presStyleLbl="node1" presStyleIdx="1" presStyleCnt="4">
        <dgm:presLayoutVars>
          <dgm:chMax val="0"/>
          <dgm:chPref val="0"/>
          <dgm:bulletEnabled val="1"/>
        </dgm:presLayoutVars>
      </dgm:prSet>
      <dgm:spPr/>
      <dgm:t>
        <a:bodyPr/>
        <a:lstStyle/>
        <a:p>
          <a:endParaRPr lang="en-US"/>
        </a:p>
      </dgm:t>
    </dgm:pt>
    <dgm:pt modelId="{9A9E0297-013E-4C2E-B6D8-F7A52BC2C9EF}" type="pres">
      <dgm:prSet presAssocID="{44A70D9A-6C23-42E2-9263-2A61AC845F08}" presName="parTxOnlySpace" presStyleCnt="0"/>
      <dgm:spPr/>
    </dgm:pt>
    <dgm:pt modelId="{DC648F86-914C-4C5B-95E9-5BE606949752}" type="pres">
      <dgm:prSet presAssocID="{2A70583B-A8A4-46FF-80F2-28A75D74FB9B}" presName="parTxOnly" presStyleLbl="node1" presStyleIdx="2" presStyleCnt="4" custScaleX="68502">
        <dgm:presLayoutVars>
          <dgm:chMax val="0"/>
          <dgm:chPref val="0"/>
          <dgm:bulletEnabled val="1"/>
        </dgm:presLayoutVars>
      </dgm:prSet>
      <dgm:spPr/>
      <dgm:t>
        <a:bodyPr/>
        <a:lstStyle/>
        <a:p>
          <a:endParaRPr lang="en-US"/>
        </a:p>
      </dgm:t>
    </dgm:pt>
    <dgm:pt modelId="{ADD69BFD-8829-4BF2-94F0-3AD294599D4D}" type="pres">
      <dgm:prSet presAssocID="{00D4FDEC-BE9B-4DDB-9791-64EB4F36A838}" presName="parTxOnlySpace" presStyleCnt="0"/>
      <dgm:spPr/>
    </dgm:pt>
    <dgm:pt modelId="{0F2E1333-D453-441D-A96F-97042809AA27}" type="pres">
      <dgm:prSet presAssocID="{3B0DFFB8-CA76-4864-9D5C-7068D9BF8B97}" presName="parTxOnly" presStyleLbl="node1" presStyleIdx="3" presStyleCnt="4">
        <dgm:presLayoutVars>
          <dgm:chMax val="0"/>
          <dgm:chPref val="0"/>
          <dgm:bulletEnabled val="1"/>
        </dgm:presLayoutVars>
      </dgm:prSet>
      <dgm:spPr/>
      <dgm:t>
        <a:bodyPr/>
        <a:lstStyle/>
        <a:p>
          <a:endParaRPr lang="en-US"/>
        </a:p>
      </dgm:t>
    </dgm:pt>
  </dgm:ptLst>
  <dgm:cxnLst>
    <dgm:cxn modelId="{89022AB9-F2CA-445B-BB4E-884090A8580F}" type="presOf" srcId="{2A70583B-A8A4-46FF-80F2-28A75D74FB9B}" destId="{DC648F86-914C-4C5B-95E9-5BE606949752}" srcOrd="0" destOrd="0" presId="urn:microsoft.com/office/officeart/2005/8/layout/chevron1"/>
    <dgm:cxn modelId="{E2CE1BE4-701A-41C4-8BFB-67E86B4A1579}" type="presOf" srcId="{51BC5D8F-0F25-48B8-B897-4BB91E78B4BA}" destId="{4D2DD57C-9BB6-48AB-8C59-89FA6EE1E908}" srcOrd="0" destOrd="0" presId="urn:microsoft.com/office/officeart/2005/8/layout/chevron1"/>
    <dgm:cxn modelId="{EB817EA3-A831-467A-BFCC-5DB4DB59316A}" srcId="{3DF2DA4D-F648-4D8D-B453-46C64041B6B6}" destId="{C5B7365D-F99E-4A1B-81CE-111AA856243B}" srcOrd="1" destOrd="0" parTransId="{4DF0016D-D9AD-495F-9660-DC0D50266DFF}" sibTransId="{44A70D9A-6C23-42E2-9263-2A61AC845F08}"/>
    <dgm:cxn modelId="{FF6210EC-C49E-4936-AA86-6DED6B9C1275}" srcId="{3DF2DA4D-F648-4D8D-B453-46C64041B6B6}" destId="{51BC5D8F-0F25-48B8-B897-4BB91E78B4BA}" srcOrd="0" destOrd="0" parTransId="{F2794650-E105-4FFF-9CCB-41C827DA1136}" sibTransId="{6414DA9F-AE2A-4D28-BBD4-8AC3274690BD}"/>
    <dgm:cxn modelId="{C803FD88-C5F4-4240-BBEB-858A71FDFB2D}" type="presOf" srcId="{C5B7365D-F99E-4A1B-81CE-111AA856243B}" destId="{96790891-0789-4141-99D7-CC1EB8A5E5BB}" srcOrd="0" destOrd="0" presId="urn:microsoft.com/office/officeart/2005/8/layout/chevron1"/>
    <dgm:cxn modelId="{ED881AB6-2132-4A9D-B5F3-60E105ABAA7E}" type="presOf" srcId="{3DF2DA4D-F648-4D8D-B453-46C64041B6B6}" destId="{67A6A13B-697B-4674-A149-7DDE272687CE}" srcOrd="0" destOrd="0" presId="urn:microsoft.com/office/officeart/2005/8/layout/chevron1"/>
    <dgm:cxn modelId="{73D76B56-5B4F-4BD0-B307-C9E8F2CD5F7B}" srcId="{3DF2DA4D-F648-4D8D-B453-46C64041B6B6}" destId="{2A70583B-A8A4-46FF-80F2-28A75D74FB9B}" srcOrd="2" destOrd="0" parTransId="{09E95E50-4C32-413D-8085-840DB8CE8DAF}" sibTransId="{00D4FDEC-BE9B-4DDB-9791-64EB4F36A838}"/>
    <dgm:cxn modelId="{3A64FD2A-DA78-4207-846E-7C857E74385F}" srcId="{3DF2DA4D-F648-4D8D-B453-46C64041B6B6}" destId="{3B0DFFB8-CA76-4864-9D5C-7068D9BF8B97}" srcOrd="3" destOrd="0" parTransId="{FF539ABE-44C7-4EE9-892B-7259A17D8E43}" sibTransId="{C4384B8E-0152-414B-8CFD-034493797300}"/>
    <dgm:cxn modelId="{1DAB35A6-B706-4283-B9E0-2CAD92E91472}" type="presOf" srcId="{3B0DFFB8-CA76-4864-9D5C-7068D9BF8B97}" destId="{0F2E1333-D453-441D-A96F-97042809AA27}" srcOrd="0" destOrd="0" presId="urn:microsoft.com/office/officeart/2005/8/layout/chevron1"/>
    <dgm:cxn modelId="{C4DA9711-34BE-480F-ADB7-EE810E0BF98E}" type="presParOf" srcId="{67A6A13B-697B-4674-A149-7DDE272687CE}" destId="{4D2DD57C-9BB6-48AB-8C59-89FA6EE1E908}" srcOrd="0" destOrd="0" presId="urn:microsoft.com/office/officeart/2005/8/layout/chevron1"/>
    <dgm:cxn modelId="{39E4A6BC-5703-4C81-ACB1-38E765249D49}" type="presParOf" srcId="{67A6A13B-697B-4674-A149-7DDE272687CE}" destId="{EB56DD78-3920-403E-B981-3E696F3D9BAB}" srcOrd="1" destOrd="0" presId="urn:microsoft.com/office/officeart/2005/8/layout/chevron1"/>
    <dgm:cxn modelId="{678553D2-DCFC-49C7-BCD7-77657D3EEEEE}" type="presParOf" srcId="{67A6A13B-697B-4674-A149-7DDE272687CE}" destId="{96790891-0789-4141-99D7-CC1EB8A5E5BB}" srcOrd="2" destOrd="0" presId="urn:microsoft.com/office/officeart/2005/8/layout/chevron1"/>
    <dgm:cxn modelId="{2849F848-1485-46FC-9ECF-91F8A6F61AB9}" type="presParOf" srcId="{67A6A13B-697B-4674-A149-7DDE272687CE}" destId="{9A9E0297-013E-4C2E-B6D8-F7A52BC2C9EF}" srcOrd="3" destOrd="0" presId="urn:microsoft.com/office/officeart/2005/8/layout/chevron1"/>
    <dgm:cxn modelId="{DE51C2A7-272F-4F95-8F97-25901E7DAF5E}" type="presParOf" srcId="{67A6A13B-697B-4674-A149-7DDE272687CE}" destId="{DC648F86-914C-4C5B-95E9-5BE606949752}" srcOrd="4" destOrd="0" presId="urn:microsoft.com/office/officeart/2005/8/layout/chevron1"/>
    <dgm:cxn modelId="{DDDAC9BA-C74D-448E-89C5-9D6840FBC6C8}" type="presParOf" srcId="{67A6A13B-697B-4674-A149-7DDE272687CE}" destId="{ADD69BFD-8829-4BF2-94F0-3AD294599D4D}" srcOrd="5" destOrd="0" presId="urn:microsoft.com/office/officeart/2005/8/layout/chevron1"/>
    <dgm:cxn modelId="{6463447C-9FD8-4469-9D75-6E1AF84B5B86}" type="presParOf" srcId="{67A6A13B-697B-4674-A149-7DDE272687CE}" destId="{0F2E1333-D453-441D-A96F-97042809AA27}"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76645" cy="487685"/>
        </a:xfrm>
        <a:prstGeom prst="chevron">
          <a:avLst/>
        </a:prstGeom>
        <a:solidFill>
          <a:schemeClr val="accent1">
            <a:lumMod val="75000"/>
            <a:alpha val="9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243843" y="0"/>
        <a:ext cx="1288960" cy="487685"/>
      </dsp:txXfrm>
    </dsp:sp>
    <dsp:sp modelId="{96790891-0789-4141-99D7-CC1EB8A5E5BB}">
      <dsp:nvSpPr>
        <dsp:cNvPr id="0" name=""/>
        <dsp:cNvSpPr/>
      </dsp:nvSpPr>
      <dsp:spPr>
        <a:xfrm>
          <a:off x="1495071" y="0"/>
          <a:ext cx="2821550" cy="487685"/>
        </a:xfrm>
        <a:prstGeom prst="chevron">
          <a:avLst/>
        </a:prstGeom>
        <a:solidFill>
          <a:srgbClr val="00B0F0">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Bài toán nhận diện khuôn mặt</a:t>
          </a:r>
          <a:endParaRPr lang="en-US" sz="1600" kern="1200">
            <a:solidFill>
              <a:schemeClr val="tx1"/>
            </a:solidFill>
            <a:latin typeface="Arial" pitchFamily="34" charset="0"/>
            <a:cs typeface="Arial" pitchFamily="34" charset="0"/>
          </a:endParaRPr>
        </a:p>
      </dsp:txBody>
      <dsp:txXfrm>
        <a:off x="1738914" y="0"/>
        <a:ext cx="2333865" cy="487685"/>
      </dsp:txXfrm>
    </dsp:sp>
    <dsp:sp modelId="{DC648F86-914C-4C5B-95E9-5BE606949752}">
      <dsp:nvSpPr>
        <dsp:cNvPr id="0" name=""/>
        <dsp:cNvSpPr/>
      </dsp:nvSpPr>
      <dsp:spPr>
        <a:xfrm>
          <a:off x="4034466" y="0"/>
          <a:ext cx="3153731" cy="487685"/>
        </a:xfrm>
        <a:prstGeom prst="chevron">
          <a:avLst/>
        </a:prstGeom>
        <a:solidFill>
          <a:srgbClr val="00B0F0">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278309" y="0"/>
        <a:ext cx="2666046" cy="487685"/>
      </dsp:txXfrm>
    </dsp:sp>
    <dsp:sp modelId="{0F2E1333-D453-441D-A96F-97042809AA27}">
      <dsp:nvSpPr>
        <dsp:cNvPr id="0" name=""/>
        <dsp:cNvSpPr/>
      </dsp:nvSpPr>
      <dsp:spPr>
        <a:xfrm>
          <a:off x="6906043" y="0"/>
          <a:ext cx="2821550" cy="487685"/>
        </a:xfrm>
        <a:prstGeom prst="chevron">
          <a:avLst/>
        </a:prstGeom>
        <a:solidFill>
          <a:srgbClr val="00B0F0">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7149886" y="0"/>
        <a:ext cx="2333865" cy="487685"/>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666642" cy="482888"/>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1444" y="0"/>
        <a:ext cx="1183754" cy="482888"/>
      </dsp:txXfrm>
    </dsp:sp>
    <dsp:sp modelId="{96790891-0789-4141-99D7-CC1EB8A5E5BB}">
      <dsp:nvSpPr>
        <dsp:cNvPr id="0" name=""/>
        <dsp:cNvSpPr/>
      </dsp:nvSpPr>
      <dsp:spPr>
        <a:xfrm>
          <a:off x="1233490" y="0"/>
          <a:ext cx="3004944" cy="482888"/>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Bài toán nhận diện khuôn mặt</a:t>
          </a:r>
          <a:endParaRPr lang="en-US" sz="1600" b="0" kern="1200">
            <a:solidFill>
              <a:schemeClr val="tx1"/>
            </a:solidFill>
            <a:effectLst/>
            <a:latin typeface="Arial" pitchFamily="34" charset="0"/>
            <a:cs typeface="Arial" pitchFamily="34" charset="0"/>
          </a:endParaRPr>
        </a:p>
      </dsp:txBody>
      <dsp:txXfrm>
        <a:off x="1474934" y="0"/>
        <a:ext cx="2522056" cy="482888"/>
      </dsp:txXfrm>
    </dsp:sp>
    <dsp:sp modelId="{DC648F86-914C-4C5B-95E9-5BE606949752}">
      <dsp:nvSpPr>
        <dsp:cNvPr id="0" name=""/>
        <dsp:cNvSpPr/>
      </dsp:nvSpPr>
      <dsp:spPr>
        <a:xfrm>
          <a:off x="3804751" y="0"/>
          <a:ext cx="2970813" cy="482888"/>
        </a:xfrm>
        <a:prstGeom prst="chevron">
          <a:avLst/>
        </a:prstGeom>
        <a:solidFill>
          <a:schemeClr val="accent1">
            <a:lumMod val="75000"/>
            <a:alpha val="63333"/>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Ứng dụng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4046195" y="0"/>
        <a:ext cx="2487925" cy="482888"/>
      </dsp:txXfrm>
    </dsp:sp>
    <dsp:sp modelId="{0F2E1333-D453-441D-A96F-97042809AA27}">
      <dsp:nvSpPr>
        <dsp:cNvPr id="0" name=""/>
        <dsp:cNvSpPr/>
      </dsp:nvSpPr>
      <dsp:spPr>
        <a:xfrm>
          <a:off x="6341882" y="0"/>
          <a:ext cx="3385761" cy="482888"/>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583326" y="0"/>
        <a:ext cx="2902873" cy="482888"/>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666642" cy="482888"/>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1444" y="0"/>
        <a:ext cx="1183754" cy="482888"/>
      </dsp:txXfrm>
    </dsp:sp>
    <dsp:sp modelId="{96790891-0789-4141-99D7-CC1EB8A5E5BB}">
      <dsp:nvSpPr>
        <dsp:cNvPr id="0" name=""/>
        <dsp:cNvSpPr/>
      </dsp:nvSpPr>
      <dsp:spPr>
        <a:xfrm>
          <a:off x="1233490" y="0"/>
          <a:ext cx="3004944" cy="482888"/>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Bài toán nhận diện khuôn mặt</a:t>
          </a:r>
          <a:endParaRPr lang="en-US" sz="1600" b="0" kern="1200">
            <a:solidFill>
              <a:schemeClr val="tx1"/>
            </a:solidFill>
            <a:effectLst/>
            <a:latin typeface="Arial" pitchFamily="34" charset="0"/>
            <a:cs typeface="Arial" pitchFamily="34" charset="0"/>
          </a:endParaRPr>
        </a:p>
      </dsp:txBody>
      <dsp:txXfrm>
        <a:off x="1474934" y="0"/>
        <a:ext cx="2522056" cy="482888"/>
      </dsp:txXfrm>
    </dsp:sp>
    <dsp:sp modelId="{DC648F86-914C-4C5B-95E9-5BE606949752}">
      <dsp:nvSpPr>
        <dsp:cNvPr id="0" name=""/>
        <dsp:cNvSpPr/>
      </dsp:nvSpPr>
      <dsp:spPr>
        <a:xfrm>
          <a:off x="3804751" y="0"/>
          <a:ext cx="2970813" cy="482888"/>
        </a:xfrm>
        <a:prstGeom prst="chevron">
          <a:avLst/>
        </a:prstGeom>
        <a:solidFill>
          <a:schemeClr val="accent1">
            <a:lumMod val="75000"/>
            <a:alpha val="63333"/>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Ứng dụng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4046195" y="0"/>
        <a:ext cx="2487925" cy="482888"/>
      </dsp:txXfrm>
    </dsp:sp>
    <dsp:sp modelId="{0F2E1333-D453-441D-A96F-97042809AA27}">
      <dsp:nvSpPr>
        <dsp:cNvPr id="0" name=""/>
        <dsp:cNvSpPr/>
      </dsp:nvSpPr>
      <dsp:spPr>
        <a:xfrm>
          <a:off x="6341882" y="0"/>
          <a:ext cx="3385761" cy="482888"/>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583326" y="0"/>
        <a:ext cx="2902873" cy="482888"/>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666642" cy="482888"/>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1444" y="0"/>
        <a:ext cx="1183754" cy="482888"/>
      </dsp:txXfrm>
    </dsp:sp>
    <dsp:sp modelId="{96790891-0789-4141-99D7-CC1EB8A5E5BB}">
      <dsp:nvSpPr>
        <dsp:cNvPr id="0" name=""/>
        <dsp:cNvSpPr/>
      </dsp:nvSpPr>
      <dsp:spPr>
        <a:xfrm>
          <a:off x="1233490" y="0"/>
          <a:ext cx="3004944" cy="482888"/>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Bài toán nhận diện khuôn mặt</a:t>
          </a:r>
          <a:endParaRPr lang="en-US" sz="1600" b="0" kern="1200">
            <a:solidFill>
              <a:schemeClr val="tx1"/>
            </a:solidFill>
            <a:effectLst/>
            <a:latin typeface="Arial" pitchFamily="34" charset="0"/>
            <a:cs typeface="Arial" pitchFamily="34" charset="0"/>
          </a:endParaRPr>
        </a:p>
      </dsp:txBody>
      <dsp:txXfrm>
        <a:off x="1474934" y="0"/>
        <a:ext cx="2522056" cy="482888"/>
      </dsp:txXfrm>
    </dsp:sp>
    <dsp:sp modelId="{DC648F86-914C-4C5B-95E9-5BE606949752}">
      <dsp:nvSpPr>
        <dsp:cNvPr id="0" name=""/>
        <dsp:cNvSpPr/>
      </dsp:nvSpPr>
      <dsp:spPr>
        <a:xfrm>
          <a:off x="3804751" y="0"/>
          <a:ext cx="2970813" cy="482888"/>
        </a:xfrm>
        <a:prstGeom prst="chevron">
          <a:avLst/>
        </a:prstGeom>
        <a:solidFill>
          <a:schemeClr val="accent1">
            <a:lumMod val="75000"/>
            <a:alpha val="63333"/>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Ứng dụng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4046195" y="0"/>
        <a:ext cx="2487925" cy="482888"/>
      </dsp:txXfrm>
    </dsp:sp>
    <dsp:sp modelId="{0F2E1333-D453-441D-A96F-97042809AA27}">
      <dsp:nvSpPr>
        <dsp:cNvPr id="0" name=""/>
        <dsp:cNvSpPr/>
      </dsp:nvSpPr>
      <dsp:spPr>
        <a:xfrm>
          <a:off x="6341882" y="0"/>
          <a:ext cx="3385761" cy="482888"/>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583326" y="0"/>
        <a:ext cx="2902873" cy="482888"/>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666642" cy="482888"/>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1444" y="0"/>
        <a:ext cx="1183754" cy="482888"/>
      </dsp:txXfrm>
    </dsp:sp>
    <dsp:sp modelId="{96790891-0789-4141-99D7-CC1EB8A5E5BB}">
      <dsp:nvSpPr>
        <dsp:cNvPr id="0" name=""/>
        <dsp:cNvSpPr/>
      </dsp:nvSpPr>
      <dsp:spPr>
        <a:xfrm>
          <a:off x="1233490" y="0"/>
          <a:ext cx="3004944" cy="482888"/>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Bài toán nhận diện khuôn mặt</a:t>
          </a:r>
          <a:endParaRPr lang="en-US" sz="1600" b="0" kern="1200">
            <a:solidFill>
              <a:schemeClr val="tx1"/>
            </a:solidFill>
            <a:effectLst/>
            <a:latin typeface="Arial" pitchFamily="34" charset="0"/>
            <a:cs typeface="Arial" pitchFamily="34" charset="0"/>
          </a:endParaRPr>
        </a:p>
      </dsp:txBody>
      <dsp:txXfrm>
        <a:off x="1474934" y="0"/>
        <a:ext cx="2522056" cy="482888"/>
      </dsp:txXfrm>
    </dsp:sp>
    <dsp:sp modelId="{DC648F86-914C-4C5B-95E9-5BE606949752}">
      <dsp:nvSpPr>
        <dsp:cNvPr id="0" name=""/>
        <dsp:cNvSpPr/>
      </dsp:nvSpPr>
      <dsp:spPr>
        <a:xfrm>
          <a:off x="3804751" y="0"/>
          <a:ext cx="2970813" cy="482888"/>
        </a:xfrm>
        <a:prstGeom prst="chevron">
          <a:avLst/>
        </a:prstGeom>
        <a:solidFill>
          <a:schemeClr val="accent1">
            <a:lumMod val="75000"/>
            <a:alpha val="63333"/>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Ứng dụng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4046195" y="0"/>
        <a:ext cx="2487925" cy="482888"/>
      </dsp:txXfrm>
    </dsp:sp>
    <dsp:sp modelId="{0F2E1333-D453-441D-A96F-97042809AA27}">
      <dsp:nvSpPr>
        <dsp:cNvPr id="0" name=""/>
        <dsp:cNvSpPr/>
      </dsp:nvSpPr>
      <dsp:spPr>
        <a:xfrm>
          <a:off x="6341882" y="0"/>
          <a:ext cx="3385761" cy="482888"/>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583326" y="0"/>
        <a:ext cx="2902873" cy="482888"/>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657618" cy="496536"/>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b="0" kern="1200" smtClean="0">
              <a:solidFill>
                <a:schemeClr val="tx1"/>
              </a:solidFill>
              <a:effectLst/>
              <a:latin typeface="Arial" pitchFamily="34" charset="0"/>
              <a:cs typeface="Arial" pitchFamily="34" charset="0"/>
            </a:rPr>
            <a:t>Đặt vấn đề</a:t>
          </a:r>
          <a:endParaRPr lang="en-US" sz="1700" b="0" kern="1200">
            <a:solidFill>
              <a:schemeClr val="tx1"/>
            </a:solidFill>
            <a:effectLst/>
            <a:latin typeface="Arial" pitchFamily="34" charset="0"/>
            <a:cs typeface="Arial" pitchFamily="34" charset="0"/>
          </a:endParaRPr>
        </a:p>
      </dsp:txBody>
      <dsp:txXfrm>
        <a:off x="248268" y="0"/>
        <a:ext cx="1161082" cy="496536"/>
      </dsp:txXfrm>
    </dsp:sp>
    <dsp:sp modelId="{96790891-0789-4141-99D7-CC1EB8A5E5BB}">
      <dsp:nvSpPr>
        <dsp:cNvPr id="0" name=""/>
        <dsp:cNvSpPr/>
      </dsp:nvSpPr>
      <dsp:spPr>
        <a:xfrm>
          <a:off x="1312136" y="0"/>
          <a:ext cx="3460797" cy="496536"/>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b="0" kern="1200" smtClean="0">
              <a:solidFill>
                <a:schemeClr val="tx1"/>
              </a:solidFill>
              <a:effectLst/>
              <a:latin typeface="Arial" pitchFamily="34" charset="0"/>
              <a:cs typeface="Arial" pitchFamily="34" charset="0"/>
            </a:rPr>
            <a:t>Bài toán nhận diện khuôn mặt</a:t>
          </a:r>
          <a:endParaRPr lang="en-US" sz="1700" b="0" kern="1200">
            <a:solidFill>
              <a:schemeClr val="tx1"/>
            </a:solidFill>
            <a:effectLst/>
            <a:latin typeface="Arial" pitchFamily="34" charset="0"/>
            <a:cs typeface="Arial" pitchFamily="34" charset="0"/>
          </a:endParaRPr>
        </a:p>
      </dsp:txBody>
      <dsp:txXfrm>
        <a:off x="1560404" y="0"/>
        <a:ext cx="2964261" cy="496536"/>
      </dsp:txXfrm>
    </dsp:sp>
    <dsp:sp modelId="{DC648F86-914C-4C5B-95E9-5BE606949752}">
      <dsp:nvSpPr>
        <dsp:cNvPr id="0" name=""/>
        <dsp:cNvSpPr/>
      </dsp:nvSpPr>
      <dsp:spPr>
        <a:xfrm>
          <a:off x="4426854" y="0"/>
          <a:ext cx="2370715" cy="496536"/>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kern="1200" smtClean="0">
              <a:solidFill>
                <a:schemeClr val="tx1"/>
              </a:solidFill>
              <a:latin typeface="Arial" pitchFamily="34" charset="0"/>
              <a:cs typeface="Arial" pitchFamily="34" charset="0"/>
            </a:rPr>
            <a:t>Ứng dụng nhận diện khuôn mặt</a:t>
          </a:r>
          <a:endParaRPr lang="en-US" sz="1700" kern="1200">
            <a:solidFill>
              <a:schemeClr val="tx1"/>
            </a:solidFill>
            <a:latin typeface="Arial" pitchFamily="34" charset="0"/>
            <a:cs typeface="Arial" pitchFamily="34" charset="0"/>
          </a:endParaRPr>
        </a:p>
      </dsp:txBody>
      <dsp:txXfrm>
        <a:off x="4675122" y="0"/>
        <a:ext cx="1874179" cy="496536"/>
      </dsp:txXfrm>
    </dsp:sp>
    <dsp:sp modelId="{0F2E1333-D453-441D-A96F-97042809AA27}">
      <dsp:nvSpPr>
        <dsp:cNvPr id="0" name=""/>
        <dsp:cNvSpPr/>
      </dsp:nvSpPr>
      <dsp:spPr>
        <a:xfrm>
          <a:off x="6451490" y="0"/>
          <a:ext cx="3460797" cy="496536"/>
        </a:xfrm>
        <a:prstGeom prst="chevron">
          <a:avLst/>
        </a:prstGeom>
        <a:solidFill>
          <a:schemeClr val="accent1">
            <a:lumMod val="75000"/>
            <a:alpha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quả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sz="17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6699758" y="0"/>
        <a:ext cx="2964261" cy="4965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776645" cy="487685"/>
        </a:xfrm>
        <a:prstGeom prst="chevron">
          <a:avLst/>
        </a:prstGeom>
        <a:solidFill>
          <a:schemeClr val="accent1">
            <a:lumMod val="75000"/>
            <a:alpha val="9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Đặt vấn đề</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243843" y="0"/>
        <a:ext cx="1288960" cy="487685"/>
      </dsp:txXfrm>
    </dsp:sp>
    <dsp:sp modelId="{96790891-0789-4141-99D7-CC1EB8A5E5BB}">
      <dsp:nvSpPr>
        <dsp:cNvPr id="0" name=""/>
        <dsp:cNvSpPr/>
      </dsp:nvSpPr>
      <dsp:spPr>
        <a:xfrm>
          <a:off x="1495071" y="0"/>
          <a:ext cx="2821550" cy="487685"/>
        </a:xfrm>
        <a:prstGeom prst="chevron">
          <a:avLst/>
        </a:prstGeom>
        <a:solidFill>
          <a:srgbClr val="00B0F0">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Bài toán nhận diện khuôn mặt</a:t>
          </a:r>
          <a:endParaRPr lang="en-US" sz="1600" kern="1200">
            <a:solidFill>
              <a:schemeClr val="tx1"/>
            </a:solidFill>
            <a:latin typeface="Arial" pitchFamily="34" charset="0"/>
            <a:cs typeface="Arial" pitchFamily="34" charset="0"/>
          </a:endParaRPr>
        </a:p>
      </dsp:txBody>
      <dsp:txXfrm>
        <a:off x="1738914" y="0"/>
        <a:ext cx="2333865" cy="487685"/>
      </dsp:txXfrm>
    </dsp:sp>
    <dsp:sp modelId="{DC648F86-914C-4C5B-95E9-5BE606949752}">
      <dsp:nvSpPr>
        <dsp:cNvPr id="0" name=""/>
        <dsp:cNvSpPr/>
      </dsp:nvSpPr>
      <dsp:spPr>
        <a:xfrm>
          <a:off x="4034466" y="0"/>
          <a:ext cx="3153731" cy="487685"/>
        </a:xfrm>
        <a:prstGeom prst="chevron">
          <a:avLst/>
        </a:prstGeom>
        <a:solidFill>
          <a:srgbClr val="00B0F0">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278309" y="0"/>
        <a:ext cx="2666046" cy="487685"/>
      </dsp:txXfrm>
    </dsp:sp>
    <dsp:sp modelId="{0F2E1333-D453-441D-A96F-97042809AA27}">
      <dsp:nvSpPr>
        <dsp:cNvPr id="0" name=""/>
        <dsp:cNvSpPr/>
      </dsp:nvSpPr>
      <dsp:spPr>
        <a:xfrm>
          <a:off x="6906043" y="0"/>
          <a:ext cx="2821550" cy="487685"/>
        </a:xfrm>
        <a:prstGeom prst="chevron">
          <a:avLst/>
        </a:prstGeom>
        <a:solidFill>
          <a:srgbClr val="00B0F0">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7149886" y="0"/>
        <a:ext cx="2333865" cy="487685"/>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657618" cy="496536"/>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b="0" kern="1200" smtClean="0">
              <a:solidFill>
                <a:schemeClr val="tx1"/>
              </a:solidFill>
              <a:effectLst/>
              <a:latin typeface="Arial" pitchFamily="34" charset="0"/>
              <a:cs typeface="Arial" pitchFamily="34" charset="0"/>
            </a:rPr>
            <a:t>Đặt vấn đề</a:t>
          </a:r>
          <a:endParaRPr lang="en-US" sz="1700" b="0" kern="1200">
            <a:solidFill>
              <a:schemeClr val="tx1"/>
            </a:solidFill>
            <a:effectLst/>
            <a:latin typeface="Arial" pitchFamily="34" charset="0"/>
            <a:cs typeface="Arial" pitchFamily="34" charset="0"/>
          </a:endParaRPr>
        </a:p>
      </dsp:txBody>
      <dsp:txXfrm>
        <a:off x="248268" y="0"/>
        <a:ext cx="1161082" cy="496536"/>
      </dsp:txXfrm>
    </dsp:sp>
    <dsp:sp modelId="{96790891-0789-4141-99D7-CC1EB8A5E5BB}">
      <dsp:nvSpPr>
        <dsp:cNvPr id="0" name=""/>
        <dsp:cNvSpPr/>
      </dsp:nvSpPr>
      <dsp:spPr>
        <a:xfrm>
          <a:off x="1312136" y="0"/>
          <a:ext cx="3460797" cy="496536"/>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b="0" kern="1200" smtClean="0">
              <a:solidFill>
                <a:schemeClr val="tx1"/>
              </a:solidFill>
              <a:effectLst/>
              <a:latin typeface="Arial" pitchFamily="34" charset="0"/>
              <a:cs typeface="Arial" pitchFamily="34" charset="0"/>
            </a:rPr>
            <a:t>Bài toán nhận diện khuôn mặt</a:t>
          </a:r>
          <a:endParaRPr lang="en-US" sz="1700" b="0" kern="1200">
            <a:solidFill>
              <a:schemeClr val="tx1"/>
            </a:solidFill>
            <a:effectLst/>
            <a:latin typeface="Arial" pitchFamily="34" charset="0"/>
            <a:cs typeface="Arial" pitchFamily="34" charset="0"/>
          </a:endParaRPr>
        </a:p>
      </dsp:txBody>
      <dsp:txXfrm>
        <a:off x="1560404" y="0"/>
        <a:ext cx="2964261" cy="496536"/>
      </dsp:txXfrm>
    </dsp:sp>
    <dsp:sp modelId="{DC648F86-914C-4C5B-95E9-5BE606949752}">
      <dsp:nvSpPr>
        <dsp:cNvPr id="0" name=""/>
        <dsp:cNvSpPr/>
      </dsp:nvSpPr>
      <dsp:spPr>
        <a:xfrm>
          <a:off x="4426854" y="0"/>
          <a:ext cx="2370715" cy="496536"/>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kern="1200" smtClean="0">
              <a:solidFill>
                <a:schemeClr val="tx1"/>
              </a:solidFill>
              <a:latin typeface="Arial" pitchFamily="34" charset="0"/>
              <a:cs typeface="Arial" pitchFamily="34" charset="0"/>
            </a:rPr>
            <a:t>Ứng dụng nhận diện khuôn mặt</a:t>
          </a:r>
          <a:endParaRPr lang="en-US" sz="1700" kern="1200">
            <a:solidFill>
              <a:schemeClr val="tx1"/>
            </a:solidFill>
            <a:latin typeface="Arial" pitchFamily="34" charset="0"/>
            <a:cs typeface="Arial" pitchFamily="34" charset="0"/>
          </a:endParaRPr>
        </a:p>
      </dsp:txBody>
      <dsp:txXfrm>
        <a:off x="4675122" y="0"/>
        <a:ext cx="1874179" cy="496536"/>
      </dsp:txXfrm>
    </dsp:sp>
    <dsp:sp modelId="{0F2E1333-D453-441D-A96F-97042809AA27}">
      <dsp:nvSpPr>
        <dsp:cNvPr id="0" name=""/>
        <dsp:cNvSpPr/>
      </dsp:nvSpPr>
      <dsp:spPr>
        <a:xfrm>
          <a:off x="6451490" y="0"/>
          <a:ext cx="3460797" cy="496536"/>
        </a:xfrm>
        <a:prstGeom prst="chevron">
          <a:avLst/>
        </a:prstGeom>
        <a:solidFill>
          <a:schemeClr val="accent1">
            <a:lumMod val="75000"/>
            <a:alpha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quả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sz="17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6699758" y="0"/>
        <a:ext cx="2964261" cy="496536"/>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1657618" cy="496536"/>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b="0" kern="1200" smtClean="0">
              <a:solidFill>
                <a:schemeClr val="tx1"/>
              </a:solidFill>
              <a:effectLst/>
              <a:latin typeface="Arial" pitchFamily="34" charset="0"/>
              <a:cs typeface="Arial" pitchFamily="34" charset="0"/>
            </a:rPr>
            <a:t>Đặt vấn đề</a:t>
          </a:r>
          <a:endParaRPr lang="en-US" sz="1700" b="0" kern="1200">
            <a:solidFill>
              <a:schemeClr val="tx1"/>
            </a:solidFill>
            <a:effectLst/>
            <a:latin typeface="Arial" pitchFamily="34" charset="0"/>
            <a:cs typeface="Arial" pitchFamily="34" charset="0"/>
          </a:endParaRPr>
        </a:p>
      </dsp:txBody>
      <dsp:txXfrm>
        <a:off x="248268" y="0"/>
        <a:ext cx="1161082" cy="496536"/>
      </dsp:txXfrm>
    </dsp:sp>
    <dsp:sp modelId="{96790891-0789-4141-99D7-CC1EB8A5E5BB}">
      <dsp:nvSpPr>
        <dsp:cNvPr id="0" name=""/>
        <dsp:cNvSpPr/>
      </dsp:nvSpPr>
      <dsp:spPr>
        <a:xfrm>
          <a:off x="1312136" y="0"/>
          <a:ext cx="3460797" cy="496536"/>
        </a:xfrm>
        <a:prstGeom prst="chevron">
          <a:avLst/>
        </a:prstGeom>
        <a:solidFill>
          <a:srgbClr val="3A9DB8">
            <a:alpha val="76667"/>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b="0" kern="1200" smtClean="0">
              <a:solidFill>
                <a:schemeClr val="tx1"/>
              </a:solidFill>
              <a:effectLst/>
              <a:latin typeface="Arial" pitchFamily="34" charset="0"/>
              <a:cs typeface="Arial" pitchFamily="34" charset="0"/>
            </a:rPr>
            <a:t>Bài toán nhận diện khuôn mặt</a:t>
          </a:r>
          <a:endParaRPr lang="en-US" sz="1700" b="0" kern="1200">
            <a:solidFill>
              <a:schemeClr val="tx1"/>
            </a:solidFill>
            <a:effectLst/>
            <a:latin typeface="Arial" pitchFamily="34" charset="0"/>
            <a:cs typeface="Arial" pitchFamily="34" charset="0"/>
          </a:endParaRPr>
        </a:p>
      </dsp:txBody>
      <dsp:txXfrm>
        <a:off x="1560404" y="0"/>
        <a:ext cx="2964261" cy="496536"/>
      </dsp:txXfrm>
    </dsp:sp>
    <dsp:sp modelId="{DC648F86-914C-4C5B-95E9-5BE606949752}">
      <dsp:nvSpPr>
        <dsp:cNvPr id="0" name=""/>
        <dsp:cNvSpPr/>
      </dsp:nvSpPr>
      <dsp:spPr>
        <a:xfrm>
          <a:off x="4426854" y="0"/>
          <a:ext cx="2370715" cy="496536"/>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kern="1200" smtClean="0">
              <a:solidFill>
                <a:schemeClr val="tx1"/>
              </a:solidFill>
              <a:latin typeface="Arial" pitchFamily="34" charset="0"/>
              <a:cs typeface="Arial" pitchFamily="34" charset="0"/>
            </a:rPr>
            <a:t>Ứng dụng nhận diện khuôn mặt</a:t>
          </a:r>
          <a:endParaRPr lang="en-US" sz="1700" kern="1200">
            <a:solidFill>
              <a:schemeClr val="tx1"/>
            </a:solidFill>
            <a:latin typeface="Arial" pitchFamily="34" charset="0"/>
            <a:cs typeface="Arial" pitchFamily="34" charset="0"/>
          </a:endParaRPr>
        </a:p>
      </dsp:txBody>
      <dsp:txXfrm>
        <a:off x="4675122" y="0"/>
        <a:ext cx="1874179" cy="496536"/>
      </dsp:txXfrm>
    </dsp:sp>
    <dsp:sp modelId="{0F2E1333-D453-441D-A96F-97042809AA27}">
      <dsp:nvSpPr>
        <dsp:cNvPr id="0" name=""/>
        <dsp:cNvSpPr/>
      </dsp:nvSpPr>
      <dsp:spPr>
        <a:xfrm>
          <a:off x="6451490" y="0"/>
          <a:ext cx="3460797" cy="496536"/>
        </a:xfrm>
        <a:prstGeom prst="chevron">
          <a:avLst/>
        </a:prstGeom>
        <a:solidFill>
          <a:schemeClr val="accent1">
            <a:lumMod val="75000"/>
            <a:alpha val="5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22670" rIns="22670" bIns="22670" numCol="1" spcCol="1270" anchor="ctr" anchorCtr="0">
          <a:noAutofit/>
        </a:bodyPr>
        <a:lstStyle/>
        <a:p>
          <a:pPr lvl="0" algn="ctr" defTabSz="755650">
            <a:lnSpc>
              <a:spcPct val="90000"/>
            </a:lnSpc>
            <a:spcBef>
              <a:spcPct val="0"/>
            </a:spcBef>
            <a:spcAft>
              <a:spcPct val="35000"/>
            </a:spcAft>
          </a:pP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Kết</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quả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và</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hướng</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phát</a:t>
          </a:r>
          <a:r>
            <a:rPr lang="en-US" sz="17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 </a:t>
          </a:r>
          <a:r>
            <a:rPr lang="en-US" sz="1700" b="1" kern="1200" err="1" smtClean="0">
              <a:solidFill>
                <a:schemeClr val="tx1"/>
              </a:solidFill>
              <a:effectLst>
                <a:outerShdw blurRad="38100" dist="38100" dir="2700000" algn="tl">
                  <a:srgbClr val="000000">
                    <a:alpha val="43137"/>
                  </a:srgbClr>
                </a:outerShdw>
              </a:effectLst>
              <a:latin typeface="Arial" pitchFamily="34" charset="0"/>
              <a:cs typeface="Arial" pitchFamily="34" charset="0"/>
            </a:rPr>
            <a:t>triển</a:t>
          </a:r>
          <a:endParaRPr lang="en-US" sz="17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6699758" y="0"/>
        <a:ext cx="2964261" cy="49653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DD57C-9BB6-48AB-8C59-89FA6EE1E908}">
      <dsp:nvSpPr>
        <dsp:cNvPr id="0" name=""/>
        <dsp:cNvSpPr/>
      </dsp:nvSpPr>
      <dsp:spPr>
        <a:xfrm>
          <a:off x="0" y="0"/>
          <a:ext cx="2030879" cy="489383"/>
        </a:xfrm>
        <a:prstGeom prst="chevron">
          <a:avLst/>
        </a:prstGeom>
        <a:solidFill>
          <a:srgbClr val="3A9DB8">
            <a:alpha val="9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0" kern="1200" smtClean="0">
              <a:solidFill>
                <a:schemeClr val="tx1"/>
              </a:solidFill>
              <a:effectLst/>
              <a:latin typeface="Arial" pitchFamily="34" charset="0"/>
              <a:cs typeface="Arial" pitchFamily="34" charset="0"/>
            </a:rPr>
            <a:t>Đặt vấn đề</a:t>
          </a:r>
          <a:endParaRPr lang="en-US" sz="1600" b="0" kern="1200">
            <a:solidFill>
              <a:schemeClr val="tx1"/>
            </a:solidFill>
            <a:effectLst/>
            <a:latin typeface="Arial" pitchFamily="34" charset="0"/>
            <a:cs typeface="Arial" pitchFamily="34" charset="0"/>
          </a:endParaRPr>
        </a:p>
      </dsp:txBody>
      <dsp:txXfrm>
        <a:off x="244692" y="0"/>
        <a:ext cx="1541496" cy="489383"/>
      </dsp:txXfrm>
    </dsp:sp>
    <dsp:sp modelId="{96790891-0789-4141-99D7-CC1EB8A5E5BB}">
      <dsp:nvSpPr>
        <dsp:cNvPr id="0" name=""/>
        <dsp:cNvSpPr/>
      </dsp:nvSpPr>
      <dsp:spPr>
        <a:xfrm>
          <a:off x="1710784" y="0"/>
          <a:ext cx="3225307" cy="489383"/>
        </a:xfrm>
        <a:prstGeom prst="chevron">
          <a:avLst/>
        </a:prstGeom>
        <a:solidFill>
          <a:schemeClr val="accent1">
            <a:lumMod val="75000"/>
            <a:alpha val="76667"/>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b="1" kern="1200" smtClean="0">
              <a:solidFill>
                <a:schemeClr val="tx1"/>
              </a:solidFill>
              <a:effectLst>
                <a:outerShdw blurRad="38100" dist="38100" dir="2700000" algn="tl">
                  <a:srgbClr val="000000">
                    <a:alpha val="43137"/>
                  </a:srgbClr>
                </a:outerShdw>
              </a:effectLst>
              <a:latin typeface="Arial" pitchFamily="34" charset="0"/>
              <a:cs typeface="Arial" pitchFamily="34" charset="0"/>
            </a:rPr>
            <a:t>Bài toán nhận diện khuôn mặt</a:t>
          </a:r>
          <a:endParaRPr lang="en-US" sz="1600" b="1" kern="1200">
            <a:solidFill>
              <a:schemeClr val="tx1"/>
            </a:solidFill>
            <a:effectLst>
              <a:outerShdw blurRad="38100" dist="38100" dir="2700000" algn="tl">
                <a:srgbClr val="000000">
                  <a:alpha val="43137"/>
                </a:srgbClr>
              </a:outerShdw>
            </a:effectLst>
            <a:latin typeface="Arial" pitchFamily="34" charset="0"/>
            <a:cs typeface="Arial" pitchFamily="34" charset="0"/>
          </a:endParaRPr>
        </a:p>
      </dsp:txBody>
      <dsp:txXfrm>
        <a:off x="1955476" y="0"/>
        <a:ext cx="2735924" cy="489383"/>
      </dsp:txXfrm>
    </dsp:sp>
    <dsp:sp modelId="{DC648F86-914C-4C5B-95E9-5BE606949752}">
      <dsp:nvSpPr>
        <dsp:cNvPr id="0" name=""/>
        <dsp:cNvSpPr/>
      </dsp:nvSpPr>
      <dsp:spPr>
        <a:xfrm>
          <a:off x="4613561" y="0"/>
          <a:ext cx="2209400" cy="489383"/>
        </a:xfrm>
        <a:prstGeom prst="chevron">
          <a:avLst/>
        </a:prstGeom>
        <a:solidFill>
          <a:srgbClr val="3A9DB8">
            <a:alpha val="63333"/>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Ứng dụng nhận diện khuôn mặt</a:t>
          </a:r>
          <a:endParaRPr lang="en-US" sz="1600" kern="1200">
            <a:solidFill>
              <a:schemeClr val="tx1"/>
            </a:solidFill>
            <a:latin typeface="Arial" pitchFamily="34" charset="0"/>
            <a:cs typeface="Arial" pitchFamily="34" charset="0"/>
          </a:endParaRPr>
        </a:p>
      </dsp:txBody>
      <dsp:txXfrm>
        <a:off x="4858253" y="0"/>
        <a:ext cx="1720017" cy="489383"/>
      </dsp:txXfrm>
    </dsp:sp>
    <dsp:sp modelId="{0F2E1333-D453-441D-A96F-97042809AA27}">
      <dsp:nvSpPr>
        <dsp:cNvPr id="0" name=""/>
        <dsp:cNvSpPr/>
      </dsp:nvSpPr>
      <dsp:spPr>
        <a:xfrm>
          <a:off x="6500430" y="0"/>
          <a:ext cx="3225307" cy="489383"/>
        </a:xfrm>
        <a:prstGeom prst="chevron">
          <a:avLst/>
        </a:prstGeom>
        <a:solidFill>
          <a:srgbClr val="3A9DB8">
            <a:alpha val="50000"/>
          </a:srgb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US" sz="1600" kern="1200" smtClean="0">
              <a:solidFill>
                <a:schemeClr val="tx1"/>
              </a:solidFill>
              <a:latin typeface="Arial" pitchFamily="34" charset="0"/>
              <a:cs typeface="Arial" pitchFamily="34" charset="0"/>
            </a:rPr>
            <a:t>Kết </a:t>
          </a:r>
          <a:r>
            <a:rPr lang="en-US" sz="1600" kern="1200" smtClean="0">
              <a:solidFill>
                <a:schemeClr val="tx1"/>
              </a:solidFill>
              <a:latin typeface="Arial" pitchFamily="34" charset="0"/>
              <a:cs typeface="Arial" pitchFamily="34" charset="0"/>
            </a:rPr>
            <a:t>quả </a:t>
          </a:r>
          <a:r>
            <a:rPr lang="en-US" sz="1600" kern="1200" smtClean="0">
              <a:solidFill>
                <a:schemeClr val="tx1"/>
              </a:solidFill>
              <a:latin typeface="Arial" pitchFamily="34" charset="0"/>
              <a:cs typeface="Arial" pitchFamily="34" charset="0"/>
            </a:rPr>
            <a:t>và hướng phát triển</a:t>
          </a:r>
          <a:endParaRPr lang="en-US" sz="1600" kern="1200">
            <a:solidFill>
              <a:schemeClr val="tx1"/>
            </a:solidFill>
            <a:latin typeface="Arial" pitchFamily="34" charset="0"/>
            <a:cs typeface="Arial" pitchFamily="34" charset="0"/>
          </a:endParaRPr>
        </a:p>
      </dsp:txBody>
      <dsp:txXfrm>
        <a:off x="6745122" y="0"/>
        <a:ext cx="2735924" cy="489383"/>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B774DD-D617-4780-ACC2-1EFFBC2E20E1}" type="datetimeFigureOut">
              <a:rPr lang="vi-VN" smtClean="0"/>
              <a:t>5/10/2020</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D1AD2A-FED4-462F-836E-10C9C9BE0503}" type="slidenum">
              <a:rPr lang="vi-VN" smtClean="0"/>
              <a:t>‹#›</a:t>
            </a:fld>
            <a:endParaRPr lang="vi-VN"/>
          </a:p>
        </p:txBody>
      </p:sp>
    </p:spTree>
    <p:extLst>
      <p:ext uri="{BB962C8B-B14F-4D97-AF65-F5344CB8AC3E}">
        <p14:creationId xmlns:p14="http://schemas.microsoft.com/office/powerpoint/2010/main" val="2357656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32D66D-61C7-46EA-9DD9-48F6F358B647}" type="datetime1">
              <a:rPr lang="vi-VN" smtClean="0"/>
              <a:t>5/10/2020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3937519"/>
      </p:ext>
    </p:extLst>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691E051-EF84-4D55-9139-B5668F8DD0CD}" type="datetime1">
              <a:rPr lang="vi-VN" smtClean="0"/>
              <a:t>5/10/2020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135895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1838A9F-96F5-4C25-8E1C-2872E40C765B}" type="datetime1">
              <a:rPr lang="vi-VN" smtClean="0"/>
              <a:t>5/10/2020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2068260987"/>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7B0AEFA-CD0C-4EA7-B1DE-697DC7E8AFC3}" type="datetime1">
              <a:rPr lang="vi-VN" smtClean="0"/>
              <a:t>5/10/2020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3702495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DA4A9BF-CDC4-4CAD-A86C-FE6FA50877A7}" type="datetime1">
              <a:rPr lang="vi-VN" smtClean="0"/>
              <a:t>5/10/2020</a:t>
            </a:fld>
            <a:endParaRPr lang="vi-VN"/>
          </a:p>
        </p:txBody>
      </p:sp>
      <p:sp>
        <p:nvSpPr>
          <p:cNvPr id="5" name="Footer Placeholder 4"/>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a:t>
            </a:fld>
            <a:endParaRPr lang="vi-V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7437181"/>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973284D-292B-47B0-B92C-71BBC7A3A806}" type="datetime1">
              <a:rPr lang="vi-VN" smtClean="0"/>
              <a:t>5/10/2020</a:t>
            </a:fld>
            <a:endParaRPr lang="vi-VN"/>
          </a:p>
        </p:txBody>
      </p:sp>
      <p:sp>
        <p:nvSpPr>
          <p:cNvPr id="6" name="Footer Placeholder 5"/>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3951801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5F91EAF-30A0-4A89-B85C-8014BFF6C3A9}" type="datetime1">
              <a:rPr lang="vi-VN" smtClean="0"/>
              <a:t>5/10/2020</a:t>
            </a:fld>
            <a:endParaRPr lang="vi-VN"/>
          </a:p>
        </p:txBody>
      </p:sp>
      <p:sp>
        <p:nvSpPr>
          <p:cNvPr id="8" name="Footer Placeholder 7"/>
          <p:cNvSpPr>
            <a:spLocks noGrp="1"/>
          </p:cNvSpPr>
          <p:nvPr>
            <p:ph type="ftr" sz="quarter" idx="11"/>
          </p:nvPr>
        </p:nvSpPr>
        <p:spPr/>
        <p:txBody>
          <a:bodyPr/>
          <a:lstStyle/>
          <a:p>
            <a:r>
              <a:rPr lang="vi-VN" smtClean="0"/>
              <a:t>Phạm Quang Huy</a:t>
            </a:r>
            <a:endParaRPr lang="vi-VN"/>
          </a:p>
        </p:txBody>
      </p:sp>
      <p:sp>
        <p:nvSpPr>
          <p:cNvPr id="9" name="Slide Number Placeholder 8"/>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1838124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BE721EC-65E2-4C2D-94F9-5EEB9FE7C5F9}" type="datetime1">
              <a:rPr lang="vi-VN" smtClean="0"/>
              <a:t>5/10/2020</a:t>
            </a:fld>
            <a:endParaRPr lang="vi-VN"/>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1113556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4E33FDC-27AA-414A-8A1E-C946A3AE8552}" type="datetime1">
              <a:rPr lang="vi-VN" smtClean="0"/>
              <a:t>5/10/2020</a:t>
            </a:fld>
            <a:endParaRPr lang="vi-VN"/>
          </a:p>
        </p:txBody>
      </p:sp>
      <p:sp>
        <p:nvSpPr>
          <p:cNvPr id="8" name="Footer Placeholder 7"/>
          <p:cNvSpPr>
            <a:spLocks noGrp="1"/>
          </p:cNvSpPr>
          <p:nvPr>
            <p:ph type="ftr" sz="quarter" idx="11"/>
          </p:nvPr>
        </p:nvSpPr>
        <p:spPr/>
        <p:txBody>
          <a:bodyPr/>
          <a:lstStyle>
            <a:lvl1pPr>
              <a:defRPr>
                <a:solidFill>
                  <a:srgbClr val="FFFFFF"/>
                </a:solidFill>
              </a:defRPr>
            </a:lvl1pPr>
          </a:lstStyle>
          <a:p>
            <a:r>
              <a:rPr lang="vi-VN" smtClean="0"/>
              <a:t>Phạm Quang Huy</a:t>
            </a:r>
            <a:endParaRPr lang="vi-VN"/>
          </a:p>
        </p:txBody>
      </p:sp>
      <p:sp>
        <p:nvSpPr>
          <p:cNvPr id="9" name="Slide Number Placeholder 8"/>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2992051604"/>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3BDCC35-54A0-4748-8A06-19587A401356}" type="datetime1">
              <a:rPr lang="vi-VN" smtClean="0"/>
              <a:t>5/10/2020</a:t>
            </a:fld>
            <a:endParaRPr lang="vi-V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vi-VN" smtClean="0"/>
              <a:t>Phạm Quang Huy</a:t>
            </a:r>
            <a:endParaRPr lang="vi-V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822A960-0A2D-45DD-BBFF-B606E0937EC1}" type="slidenum">
              <a:rPr lang="vi-VN" smtClean="0"/>
              <a:t>‹#›</a:t>
            </a:fld>
            <a:endParaRPr lang="vi-VN"/>
          </a:p>
        </p:txBody>
      </p:sp>
    </p:spTree>
    <p:extLst>
      <p:ext uri="{BB962C8B-B14F-4D97-AF65-F5344CB8AC3E}">
        <p14:creationId xmlns:p14="http://schemas.microsoft.com/office/powerpoint/2010/main" val="1287259742"/>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1E70643-09CF-4318-944C-FC7FC290B0E5}" type="datetime1">
              <a:rPr lang="vi-VN" smtClean="0"/>
              <a:t>5/10/2020</a:t>
            </a:fld>
            <a:endParaRPr lang="vi-VN"/>
          </a:p>
        </p:txBody>
      </p:sp>
      <p:sp>
        <p:nvSpPr>
          <p:cNvPr id="6" name="Footer Placeholder 5"/>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a:t>
            </a:fld>
            <a:endParaRPr lang="vi-VN"/>
          </a:p>
        </p:txBody>
      </p:sp>
    </p:spTree>
    <p:extLst>
      <p:ext uri="{BB962C8B-B14F-4D97-AF65-F5344CB8AC3E}">
        <p14:creationId xmlns:p14="http://schemas.microsoft.com/office/powerpoint/2010/main" val="3823525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A8AD2BF-348F-43B6-8493-8AEDFA2EEB38}" type="datetime1">
              <a:rPr lang="vi-VN" smtClean="0"/>
              <a:t>5/10/2020</a:t>
            </a:fld>
            <a:endParaRPr lang="vi-V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vi-VN" smtClean="0"/>
              <a:t>Phạm Quang Huy</a:t>
            </a:r>
            <a:endParaRPr lang="vi-V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822A960-0A2D-45DD-BBFF-B606E0937EC1}" type="slidenum">
              <a:rPr lang="vi-VN" smtClean="0"/>
              <a:t>‹#›</a:t>
            </a:fld>
            <a:endParaRPr lang="vi-V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9733375"/>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13" Type="http://schemas.microsoft.com/office/2007/relationships/diagramDrawing" Target="../diagrams/drawing6.xml"/><Relationship Id="rId7" Type="http://schemas.openxmlformats.org/officeDocument/2006/relationships/image" Target="../media/image9.png"/><Relationship Id="rId12" Type="http://schemas.openxmlformats.org/officeDocument/2006/relationships/diagramColors" Target="../diagrams/colors6.xml"/><Relationship Id="rId1" Type="http://schemas.openxmlformats.org/officeDocument/2006/relationships/slideLayout" Target="../slideLayouts/slideLayout2.xml"/><Relationship Id="rId11" Type="http://schemas.openxmlformats.org/officeDocument/2006/relationships/diagramQuickStyle" Target="../diagrams/quickStyle6.xml"/><Relationship Id="rId10" Type="http://schemas.openxmlformats.org/officeDocument/2006/relationships/diagramLayout" Target="../diagrams/layout6.xml"/><Relationship Id="rId9" Type="http://schemas.openxmlformats.org/officeDocument/2006/relationships/diagramData" Target="../diagrams/data6.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8.xml"/><Relationship Id="rId3" Type="http://schemas.openxmlformats.org/officeDocument/2006/relationships/slideLayout" Target="../slideLayouts/slideLayout2.xml"/><Relationship Id="rId7" Type="http://schemas.openxmlformats.org/officeDocument/2006/relationships/diagramQuickStyle" Target="../diagrams/quickStyle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Layout" Target="../diagrams/layout8.xml"/><Relationship Id="rId5" Type="http://schemas.openxmlformats.org/officeDocument/2006/relationships/diagramData" Target="../diagrams/data8.xml"/><Relationship Id="rId4" Type="http://schemas.openxmlformats.org/officeDocument/2006/relationships/image" Target="../media/image10.png"/><Relationship Id="rId9" Type="http://schemas.microsoft.com/office/2007/relationships/diagramDrawing" Target="../diagrams/drawing8.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12.xml"/><Relationship Id="rId3" Type="http://schemas.openxmlformats.org/officeDocument/2006/relationships/image" Target="../media/image13.png"/><Relationship Id="rId7" Type="http://schemas.openxmlformats.org/officeDocument/2006/relationships/diagramQuickStyle" Target="../diagrams/quickStyle12.xm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diagramLayout" Target="../diagrams/layout12.xml"/><Relationship Id="rId5" Type="http://schemas.openxmlformats.org/officeDocument/2006/relationships/diagramData" Target="../diagrams/data12.xml"/><Relationship Id="rId4" Type="http://schemas.openxmlformats.org/officeDocument/2006/relationships/image" Target="../media/image14.png"/><Relationship Id="rId9" Type="http://schemas.microsoft.com/office/2007/relationships/diagramDrawing" Target="../diagrams/drawing1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3.xml"/><Relationship Id="rId7" Type="http://schemas.openxmlformats.org/officeDocument/2006/relationships/image" Target="../media/image15.png"/><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8.xml.rels><?xml version="1.0" encoding="UTF-8" standalone="yes"?>
<Relationships xmlns="http://schemas.openxmlformats.org/package/2006/relationships"><Relationship Id="rId8" Type="http://schemas.openxmlformats.org/officeDocument/2006/relationships/diagramData" Target="../diagrams/data14.xml"/><Relationship Id="rId7" Type="http://schemas.openxmlformats.org/officeDocument/2006/relationships/image" Target="../media/image17.png"/><Relationship Id="rId12" Type="http://schemas.microsoft.com/office/2007/relationships/diagramDrawing" Target="../diagrams/drawing14.xml"/><Relationship Id="rId1" Type="http://schemas.openxmlformats.org/officeDocument/2006/relationships/slideLayout" Target="../slideLayouts/slideLayout2.xml"/><Relationship Id="rId11" Type="http://schemas.openxmlformats.org/officeDocument/2006/relationships/diagramColors" Target="../diagrams/colors14.xml"/><Relationship Id="rId10" Type="http://schemas.openxmlformats.org/officeDocument/2006/relationships/diagramQuickStyle" Target="../diagrams/quickStyle14.xml"/><Relationship Id="rId9" Type="http://schemas.openxmlformats.org/officeDocument/2006/relationships/diagramLayout" Target="../diagrams/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diagramColors" Target="../diagrams/colors19.xml"/><Relationship Id="rId3" Type="http://schemas.openxmlformats.org/officeDocument/2006/relationships/slideLayout" Target="../slideLayouts/slideLayout2.xml"/><Relationship Id="rId7" Type="http://schemas.openxmlformats.org/officeDocument/2006/relationships/diagramQuickStyle" Target="../diagrams/quickStyle19.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diagramLayout" Target="../diagrams/layout19.xml"/><Relationship Id="rId5" Type="http://schemas.openxmlformats.org/officeDocument/2006/relationships/diagramData" Target="../diagrams/data19.xml"/><Relationship Id="rId4" Type="http://schemas.openxmlformats.org/officeDocument/2006/relationships/image" Target="../media/image21.png"/><Relationship Id="rId9" Type="http://schemas.microsoft.com/office/2007/relationships/diagramDrawing" Target="../diagrams/drawing19.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2.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diagramQuickStyle" Target="../diagrams/quickStyle5.xml"/><Relationship Id="rId7" Type="http://schemas.openxmlformats.org/officeDocument/2006/relationships/image" Target="../media/image5.png"/><Relationship Id="rId12" Type="http://schemas.openxmlformats.org/officeDocument/2006/relationships/diagramLayout" Target="../diagrams/layout5.xml"/><Relationship Id="rId1" Type="http://schemas.openxmlformats.org/officeDocument/2006/relationships/slideLayout" Target="../slideLayouts/slideLayout2.xml"/><Relationship Id="rId11" Type="http://schemas.openxmlformats.org/officeDocument/2006/relationships/diagramData" Target="../diagrams/data5.xml"/><Relationship Id="rId15" Type="http://schemas.microsoft.com/office/2007/relationships/diagramDrawing" Target="../diagrams/drawing5.xml"/><Relationship Id="rId10" Type="http://schemas.openxmlformats.org/officeDocument/2006/relationships/image" Target="../media/image7.png"/><Relationship Id="rId9" Type="http://schemas.openxmlformats.org/officeDocument/2006/relationships/image" Target="../media/image6.png"/><Relationship Id="rId14" Type="http://schemas.openxmlformats.org/officeDocument/2006/relationships/diagramColors" Target="../diagrams/colors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mtClean="0">
                <a:latin typeface="Times New Roman" panose="02020603050405020304" pitchFamily="18" charset="0"/>
                <a:cs typeface="Times New Roman" panose="02020603050405020304" pitchFamily="18" charset="0"/>
              </a:rPr>
              <a:t>Xây dựng ứng dụng nhận diện khuôn mặt trên điện thoại Android</a:t>
            </a:r>
            <a:endParaRPr lang="vi-VN">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p:txBody>
          <a:bodyPr>
            <a:normAutofit/>
          </a:bodyPr>
          <a:lstStyle/>
          <a:p>
            <a:endParaRPr lang="en-US" smtClean="0">
              <a:latin typeface="Times New Roman" panose="02020603050405020304" pitchFamily="18" charset="0"/>
              <a:cs typeface="Times New Roman" panose="02020603050405020304" pitchFamily="18" charset="0"/>
            </a:endParaRPr>
          </a:p>
          <a:p>
            <a:r>
              <a:rPr lang="en-US" smtClean="0">
                <a:latin typeface="Times New Roman" panose="02020603050405020304" pitchFamily="18" charset="0"/>
                <a:cs typeface="Times New Roman" panose="02020603050405020304" pitchFamily="18" charset="0"/>
              </a:rPr>
              <a:t>Phạm Quang Huy</a:t>
            </a:r>
            <a:endParaRPr lang="vi-VN">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a:t>
            </a:fld>
            <a:endParaRPr lang="vi-VN"/>
          </a:p>
        </p:txBody>
      </p:sp>
    </p:spTree>
    <p:extLst>
      <p:ext uri="{BB962C8B-B14F-4D97-AF65-F5344CB8AC3E}">
        <p14:creationId xmlns:p14="http://schemas.microsoft.com/office/powerpoint/2010/main" val="26581009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Trình phân loại </a:t>
            </a:r>
            <a:r>
              <a:rPr lang="vi-VN" sz="4000">
                <a:cs typeface="Times New Roman" panose="02020603050405020304" pitchFamily="18" charset="0"/>
              </a:rPr>
              <a:t>Haar Cascades</a:t>
            </a:r>
            <a:endParaRPr lang="vi-VN" sz="4000">
              <a:solidFill>
                <a:schemeClr val="tx1"/>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097280" y="1845734"/>
                <a:ext cx="5545567" cy="4023360"/>
              </a:xfrm>
            </p:spPr>
            <p:txBody>
              <a:bodyPr>
                <a:normAutofit/>
              </a:bodyPr>
              <a:lstStyle/>
              <a:p>
                <a:r>
                  <a:rPr lang="vi-VN" sz="2400" smtClean="0">
                    <a:latin typeface="Times New Roman" panose="02020603050405020304" pitchFamily="18" charset="0"/>
                    <a:cs typeface="Times New Roman" panose="02020603050405020304" pitchFamily="18" charset="0"/>
                  </a:rPr>
                  <a:t>- Trình phân loại </a:t>
                </a:r>
                <a:r>
                  <a:rPr lang="vi-VN" sz="2400">
                    <a:latin typeface="Times New Roman" panose="02020603050405020304" pitchFamily="18" charset="0"/>
                    <a:cs typeface="Times New Roman" panose="02020603050405020304" pitchFamily="18" charset="0"/>
                  </a:rPr>
                  <a:t>Haar </a:t>
                </a:r>
                <a:r>
                  <a:rPr lang="vi-VN" sz="2400" smtClean="0">
                    <a:latin typeface="Times New Roman" panose="02020603050405020304" pitchFamily="18" charset="0"/>
                    <a:cs typeface="Times New Roman" panose="02020603050405020304" pitchFamily="18" charset="0"/>
                  </a:rPr>
                  <a:t>Cascades là một bộ phân loại mạnh gồm nhiều bộ phân loại yếu.</a:t>
                </a:r>
              </a:p>
              <a:p>
                <a:r>
                  <a:rPr lang="vi-VN" sz="2400" smtClean="0">
                    <a:latin typeface="Times New Roman" panose="02020603050405020304" pitchFamily="18" charset="0"/>
                    <a:cs typeface="Times New Roman" panose="02020603050405020304" pitchFamily="18" charset="0"/>
                  </a:rPr>
                  <a:t>- Mỗi bộ </a:t>
                </a:r>
                <a:r>
                  <a:rPr lang="vi-VN" sz="2400">
                    <a:latin typeface="Times New Roman" panose="02020603050405020304" pitchFamily="18" charset="0"/>
                    <a:cs typeface="Times New Roman" panose="02020603050405020304" pitchFamily="18" charset="0"/>
                  </a:rPr>
                  <a:t>phân loại yếu (weak classifier) </a:t>
                </a:r>
                <a14:m>
                  <m:oMath xmlns:m="http://schemas.openxmlformats.org/officeDocument/2006/math">
                    <m:sSub>
                      <m:sSubPr>
                        <m:ctrlPr>
                          <a:rPr lang="vi-VN" i="1">
                            <a:latin typeface="Cambria Math" panose="02040503050406030204" pitchFamily="18" charset="0"/>
                          </a:rPr>
                        </m:ctrlPr>
                      </m:sSubPr>
                      <m:e>
                        <m:r>
                          <a:rPr lang="en-AU" i="1">
                            <a:latin typeface="Cambria Math" panose="02040503050406030204" pitchFamily="18" charset="0"/>
                          </a:rPr>
                          <m:t>h</m:t>
                        </m:r>
                      </m:e>
                      <m:sub>
                        <m:r>
                          <a:rPr lang="en-AU" i="1">
                            <a:latin typeface="Cambria Math" panose="02040503050406030204" pitchFamily="18" charset="0"/>
                          </a:rPr>
                          <m:t>𝑘</m:t>
                        </m:r>
                      </m:sub>
                    </m:sSub>
                    <m:r>
                      <a:rPr lang="en-AU" i="1">
                        <a:latin typeface="Cambria Math" panose="02040503050406030204" pitchFamily="18" charset="0"/>
                      </a:rPr>
                      <m:t>(</m:t>
                    </m:r>
                    <m:r>
                      <a:rPr lang="en-AU" i="1">
                        <a:latin typeface="Cambria Math" panose="02040503050406030204" pitchFamily="18" charset="0"/>
                      </a:rPr>
                      <m:t>𝑥</m:t>
                    </m:r>
                    <m:r>
                      <a:rPr lang="en-AU" i="1">
                        <a:latin typeface="Cambria Math" panose="02040503050406030204" pitchFamily="18" charset="0"/>
                      </a:rPr>
                      <m:t>)</m:t>
                    </m:r>
                  </m:oMath>
                </a14:m>
                <a:r>
                  <a:rPr lang="vi-VN" sz="2400" smtClean="0">
                    <a:latin typeface="Times New Roman" panose="02020603050405020304" pitchFamily="18" charset="0"/>
                    <a:cs typeface="Times New Roman" panose="02020603050405020304" pitchFamily="18" charset="0"/>
                  </a:rPr>
                  <a:t>:</a:t>
                </a:r>
              </a:p>
              <a:p>
                <a14:m>
                  <m:oMath xmlns:m="http://schemas.openxmlformats.org/officeDocument/2006/math">
                    <m:sSub>
                      <m:sSubPr>
                        <m:ctrlPr>
                          <a:rPr lang="vi-VN" i="1">
                            <a:latin typeface="Cambria Math" panose="02040503050406030204" pitchFamily="18" charset="0"/>
                          </a:rPr>
                        </m:ctrlPr>
                      </m:sSubPr>
                      <m:e>
                        <m:r>
                          <a:rPr lang="en-AU" i="1">
                            <a:latin typeface="Cambria Math" panose="02040503050406030204" pitchFamily="18" charset="0"/>
                          </a:rPr>
                          <m:t>h</m:t>
                        </m:r>
                      </m:e>
                      <m:sub>
                        <m:r>
                          <a:rPr lang="en-AU" i="1">
                            <a:latin typeface="Cambria Math" panose="02040503050406030204" pitchFamily="18" charset="0"/>
                          </a:rPr>
                          <m:t>𝑘</m:t>
                        </m:r>
                      </m:sub>
                    </m:sSub>
                    <m:d>
                      <m:dPr>
                        <m:ctrlPr>
                          <a:rPr lang="en-AU" i="1">
                            <a:latin typeface="Cambria Math" panose="02040503050406030204" pitchFamily="18" charset="0"/>
                          </a:rPr>
                        </m:ctrlPr>
                      </m:dPr>
                      <m:e>
                        <m:r>
                          <a:rPr lang="en-AU" i="1">
                            <a:latin typeface="Cambria Math" panose="02040503050406030204" pitchFamily="18" charset="0"/>
                          </a:rPr>
                          <m:t>𝑥</m:t>
                        </m:r>
                      </m:e>
                    </m:d>
                    <m:r>
                      <a:rPr lang="vi-VN" b="0" i="1" smtClean="0">
                        <a:latin typeface="Cambria Math" panose="02040503050406030204" pitchFamily="18" charset="0"/>
                      </a:rPr>
                      <m:t>=</m:t>
                    </m:r>
                    <m:d>
                      <m:dPr>
                        <m:begChr m:val="{"/>
                        <m:endChr m:val=""/>
                        <m:ctrlPr>
                          <a:rPr lang="vi-VN" i="1">
                            <a:latin typeface="Cambria Math" panose="02040503050406030204" pitchFamily="18" charset="0"/>
                          </a:rPr>
                        </m:ctrlPr>
                      </m:dPr>
                      <m:e>
                        <m:eqArr>
                          <m:eqArrPr>
                            <m:ctrlPr>
                              <a:rPr lang="vi-VN" i="1">
                                <a:latin typeface="Cambria Math" panose="02040503050406030204" pitchFamily="18" charset="0"/>
                              </a:rPr>
                            </m:ctrlPr>
                          </m:eqArrPr>
                          <m:e>
                            <m:r>
                              <a:rPr lang="en-AU" i="1">
                                <a:latin typeface="Cambria Math" panose="02040503050406030204" pitchFamily="18" charset="0"/>
                              </a:rPr>
                              <m:t>1 </m:t>
                            </m:r>
                            <m:r>
                              <a:rPr lang="en-AU" i="1">
                                <a:latin typeface="Cambria Math" panose="02040503050406030204" pitchFamily="18" charset="0"/>
                              </a:rPr>
                              <m:t>𝑛</m:t>
                            </m:r>
                            <m:r>
                              <a:rPr lang="en-AU" i="1">
                                <a:latin typeface="Cambria Math" panose="02040503050406030204" pitchFamily="18" charset="0"/>
                              </a:rPr>
                              <m:t>ế</m:t>
                            </m:r>
                            <m:r>
                              <a:rPr lang="en-AU" i="1">
                                <a:latin typeface="Cambria Math" panose="02040503050406030204" pitchFamily="18" charset="0"/>
                              </a:rPr>
                              <m:t>𝑢</m:t>
                            </m:r>
                            <m:r>
                              <a:rPr lang="en-AU" i="1">
                                <a:latin typeface="Cambria Math" panose="02040503050406030204" pitchFamily="18" charset="0"/>
                              </a:rPr>
                              <m:t> </m:t>
                            </m:r>
                            <m:sSub>
                              <m:sSubPr>
                                <m:ctrlPr>
                                  <a:rPr lang="vi-VN" i="1">
                                    <a:latin typeface="Cambria Math" panose="02040503050406030204" pitchFamily="18" charset="0"/>
                                  </a:rPr>
                                </m:ctrlPr>
                              </m:sSubPr>
                              <m:e>
                                <m:r>
                                  <a:rPr lang="en-AU" i="1">
                                    <a:latin typeface="Cambria Math" panose="02040503050406030204" pitchFamily="18" charset="0"/>
                                  </a:rPr>
                                  <m:t>𝑓</m:t>
                                </m:r>
                              </m:e>
                              <m:sub>
                                <m:r>
                                  <a:rPr lang="en-AU" i="1">
                                    <a:latin typeface="Cambria Math" panose="02040503050406030204" pitchFamily="18" charset="0"/>
                                  </a:rPr>
                                  <m:t>𝑘</m:t>
                                </m:r>
                              </m:sub>
                            </m:sSub>
                            <m:d>
                              <m:dPr>
                                <m:ctrlPr>
                                  <a:rPr lang="vi-VN" i="1">
                                    <a:latin typeface="Cambria Math" panose="02040503050406030204" pitchFamily="18" charset="0"/>
                                  </a:rPr>
                                </m:ctrlPr>
                              </m:dPr>
                              <m:e>
                                <m:r>
                                  <a:rPr lang="en-AU" i="1">
                                    <a:latin typeface="Cambria Math" panose="02040503050406030204" pitchFamily="18" charset="0"/>
                                  </a:rPr>
                                  <m:t>𝑥</m:t>
                                </m:r>
                              </m:e>
                            </m:d>
                            <m:r>
                              <a:rPr lang="en-AU" i="1">
                                <a:latin typeface="Cambria Math" panose="02040503050406030204" pitchFamily="18" charset="0"/>
                              </a:rPr>
                              <m:t>&gt; </m:t>
                            </m:r>
                            <m:sSub>
                              <m:sSubPr>
                                <m:ctrlPr>
                                  <a:rPr lang="vi-VN" i="1">
                                    <a:latin typeface="Cambria Math" panose="02040503050406030204" pitchFamily="18" charset="0"/>
                                  </a:rPr>
                                </m:ctrlPr>
                              </m:sSubPr>
                              <m:e>
                                <m:r>
                                  <a:rPr lang="en-AU" i="1">
                                    <a:latin typeface="Cambria Math" panose="02040503050406030204" pitchFamily="18" charset="0"/>
                                  </a:rPr>
                                  <m:t>𝜃</m:t>
                                </m:r>
                              </m:e>
                              <m:sub>
                                <m:r>
                                  <a:rPr lang="en-AU" i="1">
                                    <a:latin typeface="Cambria Math" panose="02040503050406030204" pitchFamily="18" charset="0"/>
                                  </a:rPr>
                                  <m:t>𝑘</m:t>
                                </m:r>
                              </m:sub>
                            </m:sSub>
                          </m:e>
                          <m:e>
                            <m:r>
                              <a:rPr lang="en-AU" i="1">
                                <a:latin typeface="Cambria Math" panose="02040503050406030204" pitchFamily="18" charset="0"/>
                              </a:rPr>
                              <m:t>0 </m:t>
                            </m:r>
                            <m:r>
                              <a:rPr lang="en-AU" i="1">
                                <a:latin typeface="Cambria Math" panose="02040503050406030204" pitchFamily="18" charset="0"/>
                              </a:rPr>
                              <m:t>𝑛</m:t>
                            </m:r>
                            <m:r>
                              <a:rPr lang="en-AU" i="1">
                                <a:latin typeface="Cambria Math" panose="02040503050406030204" pitchFamily="18" charset="0"/>
                              </a:rPr>
                              <m:t>ế</m:t>
                            </m:r>
                            <m:r>
                              <a:rPr lang="en-AU" i="1">
                                <a:latin typeface="Cambria Math" panose="02040503050406030204" pitchFamily="18" charset="0"/>
                              </a:rPr>
                              <m:t>𝑢</m:t>
                            </m:r>
                            <m:r>
                              <a:rPr lang="en-AU" i="1">
                                <a:latin typeface="Cambria Math" panose="02040503050406030204" pitchFamily="18" charset="0"/>
                              </a:rPr>
                              <m:t> </m:t>
                            </m:r>
                            <m:r>
                              <a:rPr lang="en-AU" i="1">
                                <a:latin typeface="Cambria Math" panose="02040503050406030204" pitchFamily="18" charset="0"/>
                              </a:rPr>
                              <m:t>𝑛𝑔</m:t>
                            </m:r>
                            <m:r>
                              <a:rPr lang="en-AU" i="1">
                                <a:latin typeface="Cambria Math" panose="02040503050406030204" pitchFamily="18" charset="0"/>
                              </a:rPr>
                              <m:t>ượ</m:t>
                            </m:r>
                            <m:r>
                              <a:rPr lang="en-AU" i="1">
                                <a:latin typeface="Cambria Math" panose="02040503050406030204" pitchFamily="18" charset="0"/>
                              </a:rPr>
                              <m:t>𝑐</m:t>
                            </m:r>
                            <m:r>
                              <a:rPr lang="en-AU" i="1">
                                <a:latin typeface="Cambria Math" panose="02040503050406030204" pitchFamily="18" charset="0"/>
                              </a:rPr>
                              <m:t> </m:t>
                            </m:r>
                            <m:r>
                              <a:rPr lang="en-AU" i="1">
                                <a:latin typeface="Cambria Math" panose="02040503050406030204" pitchFamily="18" charset="0"/>
                              </a:rPr>
                              <m:t>𝑙</m:t>
                            </m:r>
                            <m:r>
                              <a:rPr lang="en-AU" i="1">
                                <a:latin typeface="Cambria Math" panose="02040503050406030204" pitchFamily="18" charset="0"/>
                              </a:rPr>
                              <m:t>ạ</m:t>
                            </m:r>
                            <m:r>
                              <a:rPr lang="en-AU" i="1">
                                <a:latin typeface="Cambria Math" panose="02040503050406030204" pitchFamily="18" charset="0"/>
                              </a:rPr>
                              <m:t>𝑖</m:t>
                            </m:r>
                          </m:e>
                        </m:eqArr>
                      </m:e>
                    </m:d>
                  </m:oMath>
                </a14:m>
                <a:r>
                  <a:rPr lang="vi-VN" sz="2400" smtClean="0">
                    <a:latin typeface="Times New Roman" panose="02020603050405020304" pitchFamily="18" charset="0"/>
                    <a:cs typeface="Times New Roman" panose="02020603050405020304" pitchFamily="18" charset="0"/>
                  </a:rPr>
                  <a:t> </a:t>
                </a:r>
              </a:p>
              <a:p>
                <a:r>
                  <a:rPr lang="vi-VN" sz="2400" smtClean="0">
                    <a:latin typeface="Times New Roman" panose="02020603050405020304" pitchFamily="18" charset="0"/>
                    <a:cs typeface="Times New Roman" panose="02020603050405020304" pitchFamily="18" charset="0"/>
                  </a:rPr>
                  <a:t>- Nếu vượt qua được tất cả bộ phân loại yếu</a:t>
                </a:r>
              </a:p>
              <a:p>
                <a:r>
                  <a:rPr lang="vi-VN" sz="2400" smtClean="0">
                    <a:latin typeface="Times New Roman" panose="02020603050405020304" pitchFamily="18" charset="0"/>
                    <a:cs typeface="Times New Roman" panose="02020603050405020304" pitchFamily="18" charset="0"/>
                  </a:rPr>
                  <a:t>=&gt; Khuôn mặt</a:t>
                </a:r>
              </a:p>
              <a:p>
                <a:endParaRPr lang="vi-VN" sz="2400" smtClean="0">
                  <a:latin typeface="Times New Roman" panose="02020603050405020304" pitchFamily="18" charset="0"/>
                  <a:cs typeface="Times New Roman" panose="02020603050405020304" pitchFamily="18" charset="0"/>
                </a:endParaRPr>
              </a:p>
              <a:p>
                <a:endParaRPr lang="vi-VN" sz="240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097280" y="1845734"/>
                <a:ext cx="5545567" cy="4023360"/>
              </a:xfrm>
              <a:blipFill>
                <a:blip r:embed="rId7"/>
                <a:stretch>
                  <a:fillRect l="-1648" t="-2121" r="-2418"/>
                </a:stretch>
              </a:blipFill>
            </p:spPr>
            <p:txBody>
              <a:bodyPr/>
              <a:lstStyle/>
              <a:p>
                <a:r>
                  <a:rPr lang="vi-VN">
                    <a:noFill/>
                  </a:rPr>
                  <a:t> </a:t>
                </a:r>
              </a:p>
            </p:txBody>
          </p:sp>
        </mc:Fallback>
      </mc:AlternateContent>
      <p:pic>
        <p:nvPicPr>
          <p:cNvPr id="5" name="Picture 4"/>
          <p:cNvPicPr/>
          <p:nvPr/>
        </p:nvPicPr>
        <p:blipFill>
          <a:blip r:embed="rId8"/>
          <a:stretch>
            <a:fillRect/>
          </a:stretch>
        </p:blipFill>
        <p:spPr>
          <a:xfrm>
            <a:off x="6850786" y="2350713"/>
            <a:ext cx="4794367" cy="2382651"/>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10</a:t>
            </a:fld>
            <a:endParaRPr lang="vi-VN"/>
          </a:p>
        </p:txBody>
      </p:sp>
      <p:graphicFrame>
        <p:nvGraphicFramePr>
          <p:cNvPr id="8" name="Diagram 7"/>
          <p:cNvGraphicFramePr/>
          <p:nvPr>
            <p:extLst>
              <p:ext uri="{D42A27DB-BD31-4B8C-83A1-F6EECF244321}">
                <p14:modId xmlns:p14="http://schemas.microsoft.com/office/powerpoint/2010/main" val="767770670"/>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1959671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a:solidFill>
                  <a:schemeClr val="tx1"/>
                </a:solidFill>
                <a:latin typeface="Times New Roman" panose="02020603050405020304" pitchFamily="18" charset="0"/>
                <a:cs typeface="Times New Roman" panose="02020603050405020304" pitchFamily="18" charset="0"/>
              </a:rPr>
              <a:t>Trình phân loại </a:t>
            </a:r>
            <a:r>
              <a:rPr lang="vi-VN" sz="4000">
                <a:cs typeface="Times New Roman" panose="02020603050405020304" pitchFamily="18" charset="0"/>
              </a:rPr>
              <a:t>Haar Cascades</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4" name="Rectangle 3"/>
          <p:cNvSpPr/>
          <p:nvPr/>
        </p:nvSpPr>
        <p:spPr>
          <a:xfrm>
            <a:off x="1441983" y="1963270"/>
            <a:ext cx="1169894" cy="86061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Sub-window</a:t>
            </a:r>
            <a:endParaRPr lang="vi-VN">
              <a:ln w="0"/>
              <a:solidFill>
                <a:schemeClr val="tx1"/>
              </a:solidFill>
              <a:effectLst>
                <a:outerShdw blurRad="38100" dist="19050" dir="2700000" algn="tl" rotWithShape="0">
                  <a:schemeClr val="dk1">
                    <a:alpha val="40000"/>
                  </a:schemeClr>
                </a:outerShdw>
              </a:effectLst>
            </a:endParaRPr>
          </a:p>
        </p:txBody>
      </p:sp>
      <p:sp>
        <p:nvSpPr>
          <p:cNvPr id="5" name="Diamond 4"/>
          <p:cNvSpPr/>
          <p:nvPr/>
        </p:nvSpPr>
        <p:spPr>
          <a:xfrm>
            <a:off x="4490053" y="1855694"/>
            <a:ext cx="1803171" cy="1075765"/>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H1 &gt; 0</a:t>
            </a:r>
            <a:endParaRPr lang="vi-VN">
              <a:ln w="0"/>
              <a:solidFill>
                <a:schemeClr val="tx1"/>
              </a:solidFill>
              <a:effectLst>
                <a:outerShdw blurRad="38100" dist="19050" dir="2700000" algn="tl" rotWithShape="0">
                  <a:schemeClr val="dk1">
                    <a:alpha val="40000"/>
                  </a:schemeClr>
                </a:outerShdw>
              </a:effectLst>
            </a:endParaRPr>
          </a:p>
        </p:txBody>
      </p:sp>
      <p:sp>
        <p:nvSpPr>
          <p:cNvPr id="7" name="Diamond 6"/>
          <p:cNvSpPr/>
          <p:nvPr/>
        </p:nvSpPr>
        <p:spPr>
          <a:xfrm>
            <a:off x="4490053" y="3245223"/>
            <a:ext cx="1803171" cy="1075765"/>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H2 &gt; 0</a:t>
            </a:r>
            <a:endParaRPr lang="vi-VN">
              <a:ln w="0"/>
              <a:solidFill>
                <a:schemeClr val="tx1"/>
              </a:solidFill>
              <a:effectLst>
                <a:outerShdw blurRad="38100" dist="19050" dir="2700000" algn="tl" rotWithShape="0">
                  <a:schemeClr val="dk1">
                    <a:alpha val="40000"/>
                  </a:schemeClr>
                </a:outerShdw>
              </a:effectLst>
            </a:endParaRPr>
          </a:p>
        </p:txBody>
      </p:sp>
      <p:sp>
        <p:nvSpPr>
          <p:cNvPr id="8" name="Diamond 7"/>
          <p:cNvSpPr/>
          <p:nvPr/>
        </p:nvSpPr>
        <p:spPr>
          <a:xfrm>
            <a:off x="4490053" y="4755776"/>
            <a:ext cx="1803171" cy="1075765"/>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Hn &gt; 0</a:t>
            </a:r>
            <a:endParaRPr lang="vi-VN">
              <a:ln w="0"/>
              <a:solidFill>
                <a:schemeClr val="tx1"/>
              </a:solidFill>
              <a:effectLst>
                <a:outerShdw blurRad="38100" dist="19050" dir="2700000" algn="tl" rotWithShape="0">
                  <a:schemeClr val="dk1">
                    <a:alpha val="40000"/>
                  </a:schemeClr>
                </a:outerShdw>
              </a:effectLst>
            </a:endParaRPr>
          </a:p>
        </p:txBody>
      </p:sp>
      <p:sp>
        <p:nvSpPr>
          <p:cNvPr id="9" name="Oval 8"/>
          <p:cNvSpPr/>
          <p:nvPr/>
        </p:nvSpPr>
        <p:spPr>
          <a:xfrm>
            <a:off x="8471647" y="3119718"/>
            <a:ext cx="2689412" cy="120127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Chuyển sub-window tiếp theo</a:t>
            </a:r>
            <a:endParaRPr lang="vi-VN">
              <a:ln w="0"/>
              <a:solidFill>
                <a:schemeClr val="tx1"/>
              </a:solidFill>
              <a:effectLst>
                <a:outerShdw blurRad="38100" dist="19050" dir="2700000" algn="tl" rotWithShape="0">
                  <a:schemeClr val="dk1">
                    <a:alpha val="40000"/>
                  </a:schemeClr>
                </a:outerShdw>
              </a:effectLst>
            </a:endParaRPr>
          </a:p>
        </p:txBody>
      </p:sp>
      <p:sp>
        <p:nvSpPr>
          <p:cNvPr id="10" name="Oval 9"/>
          <p:cNvSpPr/>
          <p:nvPr/>
        </p:nvSpPr>
        <p:spPr>
          <a:xfrm>
            <a:off x="878202" y="4723048"/>
            <a:ext cx="1951014" cy="120127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Là khuôn mặt</a:t>
            </a:r>
            <a:endParaRPr lang="vi-VN">
              <a:ln w="0"/>
              <a:solidFill>
                <a:schemeClr val="tx1"/>
              </a:solidFill>
              <a:effectLst>
                <a:outerShdw blurRad="38100" dist="19050" dir="2700000" algn="tl" rotWithShape="0">
                  <a:schemeClr val="dk1">
                    <a:alpha val="40000"/>
                  </a:schemeClr>
                </a:outerShdw>
              </a:effectLst>
            </a:endParaRPr>
          </a:p>
        </p:txBody>
      </p:sp>
      <p:cxnSp>
        <p:nvCxnSpPr>
          <p:cNvPr id="12" name="Straight Arrow Connector 11"/>
          <p:cNvCxnSpPr>
            <a:stCxn id="4" idx="3"/>
            <a:endCxn id="5" idx="1"/>
          </p:cNvCxnSpPr>
          <p:nvPr/>
        </p:nvCxnSpPr>
        <p:spPr>
          <a:xfrm>
            <a:off x="2611877" y="2393576"/>
            <a:ext cx="1878176"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p:cNvCxnSpPr>
            <a:stCxn id="5" idx="2"/>
            <a:endCxn id="7" idx="0"/>
          </p:cNvCxnSpPr>
          <p:nvPr/>
        </p:nvCxnSpPr>
        <p:spPr>
          <a:xfrm>
            <a:off x="5391639" y="2931459"/>
            <a:ext cx="0" cy="3137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7" idx="2"/>
            <a:endCxn id="8" idx="0"/>
          </p:cNvCxnSpPr>
          <p:nvPr/>
        </p:nvCxnSpPr>
        <p:spPr>
          <a:xfrm>
            <a:off x="5391639" y="4320988"/>
            <a:ext cx="0" cy="434788"/>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0" name="Straight Arrow Connector 19"/>
          <p:cNvCxnSpPr>
            <a:stCxn id="8" idx="1"/>
            <a:endCxn id="10" idx="6"/>
          </p:cNvCxnSpPr>
          <p:nvPr/>
        </p:nvCxnSpPr>
        <p:spPr>
          <a:xfrm flipH="1">
            <a:off x="2829216" y="5293659"/>
            <a:ext cx="1660837" cy="300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5" idx="3"/>
            <a:endCxn id="9" idx="2"/>
          </p:cNvCxnSpPr>
          <p:nvPr/>
        </p:nvCxnSpPr>
        <p:spPr>
          <a:xfrm>
            <a:off x="6293224" y="2393577"/>
            <a:ext cx="2178423" cy="13267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9" idx="2"/>
          </p:cNvCxnSpPr>
          <p:nvPr/>
        </p:nvCxnSpPr>
        <p:spPr>
          <a:xfrm flipV="1">
            <a:off x="6293223" y="3720353"/>
            <a:ext cx="2178424" cy="627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9" idx="2"/>
          </p:cNvCxnSpPr>
          <p:nvPr/>
        </p:nvCxnSpPr>
        <p:spPr>
          <a:xfrm flipV="1">
            <a:off x="6293223" y="3720353"/>
            <a:ext cx="2178424" cy="15508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947255" y="2905489"/>
            <a:ext cx="537882" cy="369332"/>
          </a:xfrm>
          <a:prstGeom prst="rect">
            <a:avLst/>
          </a:prstGeom>
          <a:noFill/>
        </p:spPr>
        <p:txBody>
          <a:bodyPr wrap="square" rtlCol="0">
            <a:spAutoFit/>
          </a:bodyPr>
          <a:lstStyle/>
          <a:p>
            <a:r>
              <a:rPr lang="vi-VN" smtClean="0"/>
              <a:t>Y</a:t>
            </a:r>
            <a:endParaRPr lang="vi-VN"/>
          </a:p>
        </p:txBody>
      </p:sp>
      <p:sp>
        <p:nvSpPr>
          <p:cNvPr id="31" name="TextBox 30"/>
          <p:cNvSpPr txBox="1"/>
          <p:nvPr/>
        </p:nvSpPr>
        <p:spPr>
          <a:xfrm>
            <a:off x="4937658" y="4353716"/>
            <a:ext cx="453980" cy="369332"/>
          </a:xfrm>
          <a:prstGeom prst="rect">
            <a:avLst/>
          </a:prstGeom>
          <a:noFill/>
        </p:spPr>
        <p:txBody>
          <a:bodyPr wrap="square" rtlCol="0">
            <a:spAutoFit/>
          </a:bodyPr>
          <a:lstStyle/>
          <a:p>
            <a:r>
              <a:rPr lang="vi-VN" smtClean="0"/>
              <a:t>Y</a:t>
            </a:r>
            <a:endParaRPr lang="vi-VN"/>
          </a:p>
        </p:txBody>
      </p:sp>
      <p:sp>
        <p:nvSpPr>
          <p:cNvPr id="32" name="TextBox 31"/>
          <p:cNvSpPr txBox="1"/>
          <p:nvPr/>
        </p:nvSpPr>
        <p:spPr>
          <a:xfrm>
            <a:off x="6420304" y="2178423"/>
            <a:ext cx="537882" cy="369332"/>
          </a:xfrm>
          <a:prstGeom prst="rect">
            <a:avLst/>
          </a:prstGeom>
          <a:noFill/>
        </p:spPr>
        <p:txBody>
          <a:bodyPr wrap="square" rtlCol="0">
            <a:spAutoFit/>
          </a:bodyPr>
          <a:lstStyle/>
          <a:p>
            <a:r>
              <a:rPr lang="vi-VN"/>
              <a:t>N</a:t>
            </a:r>
          </a:p>
        </p:txBody>
      </p:sp>
      <p:sp>
        <p:nvSpPr>
          <p:cNvPr id="33" name="TextBox 32"/>
          <p:cNvSpPr txBox="1"/>
          <p:nvPr/>
        </p:nvSpPr>
        <p:spPr>
          <a:xfrm>
            <a:off x="6400729" y="3368950"/>
            <a:ext cx="537882" cy="369332"/>
          </a:xfrm>
          <a:prstGeom prst="rect">
            <a:avLst/>
          </a:prstGeom>
          <a:noFill/>
        </p:spPr>
        <p:txBody>
          <a:bodyPr wrap="square" rtlCol="0">
            <a:spAutoFit/>
          </a:bodyPr>
          <a:lstStyle/>
          <a:p>
            <a:r>
              <a:rPr lang="vi-VN"/>
              <a:t>N</a:t>
            </a:r>
          </a:p>
        </p:txBody>
      </p:sp>
      <p:sp>
        <p:nvSpPr>
          <p:cNvPr id="34" name="TextBox 33"/>
          <p:cNvSpPr txBox="1"/>
          <p:nvPr/>
        </p:nvSpPr>
        <p:spPr>
          <a:xfrm>
            <a:off x="6124398" y="4776410"/>
            <a:ext cx="537882" cy="369332"/>
          </a:xfrm>
          <a:prstGeom prst="rect">
            <a:avLst/>
          </a:prstGeom>
          <a:noFill/>
        </p:spPr>
        <p:txBody>
          <a:bodyPr wrap="square" rtlCol="0">
            <a:spAutoFit/>
          </a:bodyPr>
          <a:lstStyle/>
          <a:p>
            <a:r>
              <a:rPr lang="vi-VN"/>
              <a:t>N</a:t>
            </a:r>
          </a:p>
        </p:txBody>
      </p:sp>
      <p:sp>
        <p:nvSpPr>
          <p:cNvPr id="35" name="TextBox 34"/>
          <p:cNvSpPr txBox="1"/>
          <p:nvPr/>
        </p:nvSpPr>
        <p:spPr>
          <a:xfrm>
            <a:off x="4088041" y="4881745"/>
            <a:ext cx="453980" cy="369332"/>
          </a:xfrm>
          <a:prstGeom prst="rect">
            <a:avLst/>
          </a:prstGeom>
          <a:noFill/>
        </p:spPr>
        <p:txBody>
          <a:bodyPr wrap="square" rtlCol="0">
            <a:spAutoFit/>
          </a:bodyPr>
          <a:lstStyle/>
          <a:p>
            <a:r>
              <a:rPr lang="vi-VN" smtClean="0"/>
              <a:t>Y</a:t>
            </a:r>
            <a:endParaRPr lang="vi-VN"/>
          </a:p>
        </p:txBody>
      </p:sp>
      <p:sp>
        <p:nvSpPr>
          <p:cNvPr id="3" name="Footer Placeholder 2"/>
          <p:cNvSpPr>
            <a:spLocks noGrp="1"/>
          </p:cNvSpPr>
          <p:nvPr>
            <p:ph type="ftr" sz="quarter" idx="11"/>
          </p:nvPr>
        </p:nvSpPr>
        <p:spPr/>
        <p:txBody>
          <a:bodyPr/>
          <a:lstStyle/>
          <a:p>
            <a:r>
              <a:rPr lang="vi-VN" smtClean="0"/>
              <a:t>Phạm Quang Huy</a:t>
            </a:r>
            <a:endParaRPr lang="vi-VN"/>
          </a:p>
        </p:txBody>
      </p:sp>
      <p:sp>
        <p:nvSpPr>
          <p:cNvPr id="11" name="Slide Number Placeholder 10"/>
          <p:cNvSpPr>
            <a:spLocks noGrp="1"/>
          </p:cNvSpPr>
          <p:nvPr>
            <p:ph type="sldNum" sz="quarter" idx="12"/>
          </p:nvPr>
        </p:nvSpPr>
        <p:spPr/>
        <p:txBody>
          <a:bodyPr/>
          <a:lstStyle/>
          <a:p>
            <a:fld id="{9822A960-0A2D-45DD-BBFF-B606E0937EC1}" type="slidenum">
              <a:rPr lang="vi-VN" smtClean="0"/>
              <a:t>11</a:t>
            </a:fld>
            <a:endParaRPr lang="vi-VN"/>
          </a:p>
        </p:txBody>
      </p:sp>
      <p:graphicFrame>
        <p:nvGraphicFramePr>
          <p:cNvPr id="25" name="Diagram 24"/>
          <p:cNvGraphicFramePr/>
          <p:nvPr>
            <p:extLst>
              <p:ext uri="{D42A27DB-BD31-4B8C-83A1-F6EECF244321}">
                <p14:modId xmlns:p14="http://schemas.microsoft.com/office/powerpoint/2010/main" val="3034462522"/>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950594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Quá trình phát hiện khuôn mặt</a:t>
            </a:r>
            <a:endParaRPr lang="vi-VN" sz="4000">
              <a:solidFill>
                <a:schemeClr val="tx1"/>
              </a:solidFill>
              <a:latin typeface="Times New Roman" panose="02020603050405020304" pitchFamily="18" charset="0"/>
              <a:cs typeface="Times New Roman" panose="02020603050405020304" pitchFamily="18" charset="0"/>
            </a:endParaRPr>
          </a:p>
        </p:txBody>
      </p:sp>
      <p:pic>
        <p:nvPicPr>
          <p:cNvPr id="4" name="2383660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751729" y="1797027"/>
            <a:ext cx="4168587" cy="3970083"/>
          </a:xfrm>
          <a:prstGeom prst="rect">
            <a:avLst/>
          </a:prstGeom>
        </p:spPr>
      </p:pic>
      <p:sp>
        <p:nvSpPr>
          <p:cNvPr id="5" name="TextBox 4"/>
          <p:cNvSpPr txBox="1"/>
          <p:nvPr/>
        </p:nvSpPr>
        <p:spPr>
          <a:xfrm>
            <a:off x="2832774" y="3412736"/>
            <a:ext cx="1178209" cy="369332"/>
          </a:xfrm>
          <a:prstGeom prst="rect">
            <a:avLst/>
          </a:prstGeom>
          <a:noFill/>
        </p:spPr>
        <p:txBody>
          <a:bodyPr wrap="square" rtlCol="0">
            <a:spAutoFit/>
          </a:bodyPr>
          <a:lstStyle/>
          <a:p>
            <a:r>
              <a:rPr lang="en-US" smtClean="0"/>
              <a:t>Clip</a:t>
            </a:r>
            <a:endParaRPr lang="vi-VN"/>
          </a:p>
        </p:txBody>
      </p:sp>
      <p:sp>
        <p:nvSpPr>
          <p:cNvPr id="3" name="Footer Placeholder 2"/>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12</a:t>
            </a:fld>
            <a:endParaRPr lang="vi-VN"/>
          </a:p>
        </p:txBody>
      </p:sp>
      <p:graphicFrame>
        <p:nvGraphicFramePr>
          <p:cNvPr id="8" name="Diagram 7"/>
          <p:cNvGraphicFramePr/>
          <p:nvPr>
            <p:extLst>
              <p:ext uri="{D42A27DB-BD31-4B8C-83A1-F6EECF244321}">
                <p14:modId xmlns:p14="http://schemas.microsoft.com/office/powerpoint/2010/main" val="990229977"/>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471490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a:solidFill>
                  <a:schemeClr val="tx1"/>
                </a:solidFill>
                <a:latin typeface="Times New Roman" panose="02020603050405020304" pitchFamily="18" charset="0"/>
                <a:cs typeface="Times New Roman" panose="02020603050405020304" pitchFamily="18" charset="0"/>
              </a:rPr>
              <a:t>Nhận dạng khuôn mặt</a:t>
            </a:r>
            <a:endParaRPr lang="vi-VN">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9840" y="1869141"/>
            <a:ext cx="6032595" cy="4558553"/>
          </a:xfrm>
        </p:spPr>
        <p:txBody>
          <a:bodyPr>
            <a:normAutofit/>
          </a:bodyPr>
          <a:lstStyle/>
          <a:p>
            <a:pPr>
              <a:buFontTx/>
              <a:buChar char="-"/>
            </a:pPr>
            <a:r>
              <a:rPr lang="en-US" sz="2400" smtClean="0">
                <a:latin typeface="Times New Roman" panose="02020603050405020304" pitchFamily="18" charset="0"/>
                <a:cs typeface="Times New Roman" panose="02020603050405020304" pitchFamily="18" charset="0"/>
              </a:rPr>
              <a:t> Mỗi </a:t>
            </a:r>
            <a:r>
              <a:rPr lang="en-US" sz="2400">
                <a:latin typeface="Times New Roman" panose="02020603050405020304" pitchFamily="18" charset="0"/>
                <a:cs typeface="Times New Roman" panose="02020603050405020304" pitchFamily="18" charset="0"/>
              </a:rPr>
              <a:t>khuôn mặt đều có nhiều điểm mốc, những phần lồi lõm tạo nên các đặc điểm của khuôn mặt. </a:t>
            </a:r>
            <a:endParaRPr lang="en-US" sz="2400" smtClean="0">
              <a:latin typeface="Times New Roman" panose="02020603050405020304" pitchFamily="18" charset="0"/>
              <a:cs typeface="Times New Roman" panose="02020603050405020304" pitchFamily="18" charset="0"/>
            </a:endParaRPr>
          </a:p>
          <a:p>
            <a:pPr>
              <a:buFontTx/>
              <a:buChar char="-"/>
            </a:pPr>
            <a:r>
              <a:rPr lang="en-US" sz="2400" smtClean="0">
                <a:latin typeface="Times New Roman" panose="02020603050405020304" pitchFamily="18" charset="0"/>
                <a:cs typeface="Times New Roman" panose="02020603050405020304" pitchFamily="18" charset="0"/>
              </a:rPr>
              <a:t> Chuyên </a:t>
            </a:r>
            <a:r>
              <a:rPr lang="en-US" sz="2400">
                <a:latin typeface="Times New Roman" panose="02020603050405020304" pitchFamily="18" charset="0"/>
                <a:cs typeface="Times New Roman" panose="02020603050405020304" pitchFamily="18" charset="0"/>
              </a:rPr>
              <a:t>gia Michael Sheehan - chuyên gia thuộc Đại học California, Berkeley đã nghiên cứu cùng với các đồng nghiệp của mình đã tiến hành thu thập và phân tích dữ liệu hàng ngàn cá nhân khác nhau</a:t>
            </a:r>
            <a:r>
              <a:rPr lang="en-US" sz="2400" smtClean="0">
                <a:latin typeface="Times New Roman" panose="02020603050405020304" pitchFamily="18" charset="0"/>
                <a:cs typeface="Times New Roman" panose="02020603050405020304" pitchFamily="18" charset="0"/>
              </a:rPr>
              <a:t>.</a:t>
            </a:r>
          </a:p>
          <a:p>
            <a:pPr marL="0" indent="0">
              <a:buNone/>
            </a:pPr>
            <a:r>
              <a:rPr lang="en-US" sz="2400" smtClean="0">
                <a:latin typeface="Times New Roman" panose="02020603050405020304" pitchFamily="18" charset="0"/>
                <a:cs typeface="Times New Roman" panose="02020603050405020304" pitchFamily="18" charset="0"/>
              </a:rPr>
              <a:t>=&gt; Khuôn mặt là bộ phận đặc biệt nhất. Đây là bộ phận khác nhau hoàn toàn ở mỗi người.</a:t>
            </a:r>
            <a:endParaRPr lang="en-US" sz="240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2"/>
          <a:stretch>
            <a:fillRect/>
          </a:stretch>
        </p:blipFill>
        <p:spPr>
          <a:xfrm>
            <a:off x="7607953" y="1869142"/>
            <a:ext cx="4225459" cy="4354340"/>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13</a:t>
            </a:fld>
            <a:endParaRPr lang="vi-VN"/>
          </a:p>
        </p:txBody>
      </p:sp>
      <p:graphicFrame>
        <p:nvGraphicFramePr>
          <p:cNvPr id="8" name="Diagram 7"/>
          <p:cNvGraphicFramePr/>
          <p:nvPr>
            <p:extLst>
              <p:ext uri="{D42A27DB-BD31-4B8C-83A1-F6EECF244321}">
                <p14:modId xmlns:p14="http://schemas.microsoft.com/office/powerpoint/2010/main" val="4185810855"/>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46454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a:latin typeface="Times New Roman" panose="02020603050405020304" pitchFamily="18" charset="0"/>
                <a:cs typeface="Times New Roman" panose="02020603050405020304" pitchFamily="18" charset="0"/>
              </a:rPr>
              <a:t>Một số phương pháp nhận dạng </a:t>
            </a:r>
            <a:r>
              <a:rPr lang="en-US" sz="4000">
                <a:latin typeface="Times New Roman" panose="02020603050405020304" pitchFamily="18" charset="0"/>
                <a:cs typeface="Times New Roman" panose="02020603050405020304" pitchFamily="18" charset="0"/>
              </a:rPr>
              <a:t>khuôn </a:t>
            </a:r>
            <a:r>
              <a:rPr lang="en-US" sz="4000" smtClean="0">
                <a:latin typeface="Times New Roman" panose="02020603050405020304" pitchFamily="18" charset="0"/>
                <a:cs typeface="Times New Roman" panose="02020603050405020304" pitchFamily="18" charset="0"/>
              </a:rPr>
              <a:t>mặt</a:t>
            </a:r>
            <a:endParaRPr lang="en-US" sz="400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400" smtClean="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One – shot </a:t>
            </a:r>
            <a:r>
              <a:rPr lang="en-US" sz="2400" smtClean="0">
                <a:latin typeface="Times New Roman" panose="02020603050405020304" pitchFamily="18" charset="0"/>
                <a:cs typeface="Times New Roman" panose="02020603050405020304" pitchFamily="18" charset="0"/>
              </a:rPr>
              <a:t>learning: Nhận dạng thông qua việc dự đoán theo phân phối xác suất.</a:t>
            </a:r>
          </a:p>
          <a:p>
            <a:r>
              <a:rPr lang="en-US" sz="2400">
                <a:latin typeface="Times New Roman" panose="02020603050405020304" pitchFamily="18" charset="0"/>
                <a:cs typeface="Times New Roman" panose="02020603050405020304" pitchFamily="18" charset="0"/>
              </a:rPr>
              <a:t>- Learning </a:t>
            </a:r>
            <a:r>
              <a:rPr lang="en-US" sz="2400" smtClean="0">
                <a:latin typeface="Times New Roman" panose="02020603050405020304" pitchFamily="18" charset="0"/>
                <a:cs typeface="Times New Roman" panose="02020603050405020304" pitchFamily="18" charset="0"/>
              </a:rPr>
              <a:t>similarity: Dựa trên phép đo khoảng cách 2 bức ảnh.</a:t>
            </a:r>
          </a:p>
          <a:p>
            <a:r>
              <a:rPr lang="en-US" sz="2400" smtClean="0">
                <a:latin typeface="Times New Roman" panose="02020603050405020304" pitchFamily="18" charset="0"/>
                <a:cs typeface="Times New Roman" panose="02020603050405020304" pitchFamily="18" charset="0"/>
              </a:rPr>
              <a:t>- </a:t>
            </a:r>
            <a:r>
              <a:rPr lang="en-US" sz="2400" smtClean="0">
                <a:latin typeface="Times New Roman" panose="02020603050405020304" pitchFamily="18" charset="0"/>
                <a:cs typeface="Times New Roman" panose="02020603050405020304" pitchFamily="18" charset="0"/>
              </a:rPr>
              <a:t>Mạng Face Net: Được Google giới thiệu năm 2015. </a:t>
            </a:r>
          </a:p>
          <a:p>
            <a:r>
              <a:rPr lang="en-US" sz="2400" smtClean="0">
                <a:latin typeface="Times New Roman" panose="02020603050405020304" pitchFamily="18" charset="0"/>
                <a:cs typeface="Times New Roman" panose="02020603050405020304" pitchFamily="18" charset="0"/>
              </a:rPr>
              <a:t>=&gt; Nhận dạng thông qua mạng Face Net</a:t>
            </a:r>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14</a:t>
            </a:fld>
            <a:endParaRPr lang="vi-VN"/>
          </a:p>
        </p:txBody>
      </p:sp>
      <p:graphicFrame>
        <p:nvGraphicFramePr>
          <p:cNvPr id="7" name="Diagram 6"/>
          <p:cNvGraphicFramePr/>
          <p:nvPr>
            <p:extLst>
              <p:ext uri="{D42A27DB-BD31-4B8C-83A1-F6EECF244321}">
                <p14:modId xmlns:p14="http://schemas.microsoft.com/office/powerpoint/2010/main" val="3562459515"/>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47669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Nhận diện khuôn mặt sử dụng Face Net</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4" name="Oval 3"/>
          <p:cNvSpPr/>
          <p:nvPr/>
        </p:nvSpPr>
        <p:spPr>
          <a:xfrm>
            <a:off x="1213794" y="2218765"/>
            <a:ext cx="2393577" cy="10623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Ảnh chỉ chứa khuôn mặt</a:t>
            </a:r>
            <a:endParaRPr lang="vi-VN">
              <a:ln w="0"/>
              <a:solidFill>
                <a:schemeClr val="tx1"/>
              </a:solidFill>
              <a:effectLst>
                <a:outerShdw blurRad="38100" dist="19050" dir="2700000" algn="tl" rotWithShape="0">
                  <a:schemeClr val="dk1">
                    <a:alpha val="40000"/>
                  </a:schemeClr>
                </a:outerShdw>
              </a:effectLst>
            </a:endParaRPr>
          </a:p>
        </p:txBody>
      </p:sp>
      <p:sp>
        <p:nvSpPr>
          <p:cNvPr id="5" name="Rectangle 4"/>
          <p:cNvSpPr/>
          <p:nvPr/>
        </p:nvSpPr>
        <p:spPr>
          <a:xfrm>
            <a:off x="5294580" y="2286000"/>
            <a:ext cx="1687209" cy="941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Tiền xử lý ảnh</a:t>
            </a:r>
            <a:endParaRPr lang="vi-VN">
              <a:ln w="0"/>
              <a:solidFill>
                <a:schemeClr val="tx1"/>
              </a:solidFill>
              <a:effectLst>
                <a:outerShdw blurRad="38100" dist="19050" dir="2700000" algn="tl" rotWithShape="0">
                  <a:schemeClr val="dk1">
                    <a:alpha val="40000"/>
                  </a:schemeClr>
                </a:outerShdw>
              </a:effectLst>
            </a:endParaRPr>
          </a:p>
        </p:txBody>
      </p:sp>
      <p:sp>
        <p:nvSpPr>
          <p:cNvPr id="7" name="Rectangle 6"/>
          <p:cNvSpPr/>
          <p:nvPr/>
        </p:nvSpPr>
        <p:spPr>
          <a:xfrm>
            <a:off x="8351544" y="2286000"/>
            <a:ext cx="1687209" cy="941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Trích rút đặc trưng</a:t>
            </a:r>
            <a:endParaRPr lang="vi-VN">
              <a:ln w="0"/>
              <a:solidFill>
                <a:schemeClr val="tx1"/>
              </a:solidFill>
              <a:effectLst>
                <a:outerShdw blurRad="38100" dist="19050" dir="2700000" algn="tl" rotWithShape="0">
                  <a:schemeClr val="dk1">
                    <a:alpha val="40000"/>
                  </a:schemeClr>
                </a:outerShdw>
              </a:effectLst>
            </a:endParaRPr>
          </a:p>
        </p:txBody>
      </p:sp>
      <p:sp>
        <p:nvSpPr>
          <p:cNvPr id="8" name="Rectangle 7"/>
          <p:cNvSpPr/>
          <p:nvPr/>
        </p:nvSpPr>
        <p:spPr>
          <a:xfrm>
            <a:off x="8351544" y="4442011"/>
            <a:ext cx="1687209" cy="9412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So sánh đặc trưng</a:t>
            </a:r>
            <a:endParaRPr lang="vi-VN">
              <a:ln w="0"/>
              <a:solidFill>
                <a:schemeClr val="tx1"/>
              </a:solidFill>
              <a:effectLst>
                <a:outerShdw blurRad="38100" dist="19050" dir="2700000" algn="tl" rotWithShape="0">
                  <a:schemeClr val="dk1">
                    <a:alpha val="40000"/>
                  </a:schemeClr>
                </a:outerShdw>
              </a:effectLst>
            </a:endParaRPr>
          </a:p>
        </p:txBody>
      </p:sp>
      <p:sp>
        <p:nvSpPr>
          <p:cNvPr id="9" name="Oval 8"/>
          <p:cNvSpPr/>
          <p:nvPr/>
        </p:nvSpPr>
        <p:spPr>
          <a:xfrm>
            <a:off x="4007683" y="4381499"/>
            <a:ext cx="2393577" cy="10623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mtClean="0">
                <a:ln w="0"/>
                <a:solidFill>
                  <a:schemeClr val="tx1"/>
                </a:solidFill>
                <a:effectLst>
                  <a:outerShdw blurRad="38100" dist="19050" dir="2700000" algn="tl" rotWithShape="0">
                    <a:schemeClr val="dk1">
                      <a:alpha val="40000"/>
                    </a:schemeClr>
                  </a:outerShdw>
                </a:effectLst>
              </a:rPr>
              <a:t>Kết quả</a:t>
            </a:r>
            <a:endParaRPr lang="vi-VN">
              <a:ln w="0"/>
              <a:solidFill>
                <a:schemeClr val="tx1"/>
              </a:solidFill>
              <a:effectLst>
                <a:outerShdw blurRad="38100" dist="19050" dir="2700000" algn="tl" rotWithShape="0">
                  <a:schemeClr val="dk1">
                    <a:alpha val="40000"/>
                  </a:schemeClr>
                </a:outerShdw>
              </a:effectLst>
            </a:endParaRPr>
          </a:p>
        </p:txBody>
      </p:sp>
      <p:cxnSp>
        <p:nvCxnSpPr>
          <p:cNvPr id="11" name="Straight Arrow Connector 10"/>
          <p:cNvCxnSpPr>
            <a:stCxn id="4" idx="6"/>
            <a:endCxn id="5" idx="1"/>
          </p:cNvCxnSpPr>
          <p:nvPr/>
        </p:nvCxnSpPr>
        <p:spPr>
          <a:xfrm>
            <a:off x="3607371" y="2749924"/>
            <a:ext cx="1687209" cy="67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7" idx="1"/>
          </p:cNvCxnSpPr>
          <p:nvPr/>
        </p:nvCxnSpPr>
        <p:spPr>
          <a:xfrm flipV="1">
            <a:off x="6981789" y="2756647"/>
            <a:ext cx="1369755" cy="44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7" idx="2"/>
            <a:endCxn id="8" idx="0"/>
          </p:cNvCxnSpPr>
          <p:nvPr/>
        </p:nvCxnSpPr>
        <p:spPr>
          <a:xfrm>
            <a:off x="9195149" y="3227294"/>
            <a:ext cx="0" cy="12147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8" idx="1"/>
            <a:endCxn id="9" idx="6"/>
          </p:cNvCxnSpPr>
          <p:nvPr/>
        </p:nvCxnSpPr>
        <p:spPr>
          <a:xfrm flipH="1">
            <a:off x="6401260" y="4912658"/>
            <a:ext cx="19502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1"/>
          </p:nvPr>
        </p:nvSpPr>
        <p:spPr/>
        <p:txBody>
          <a:bodyPr/>
          <a:lstStyle/>
          <a:p>
            <a:r>
              <a:rPr lang="vi-VN" smtClean="0"/>
              <a:t>Phạm Quang Huy</a:t>
            </a:r>
            <a:endParaRPr lang="vi-VN"/>
          </a:p>
        </p:txBody>
      </p:sp>
      <p:sp>
        <p:nvSpPr>
          <p:cNvPr id="10" name="Slide Number Placeholder 9"/>
          <p:cNvSpPr>
            <a:spLocks noGrp="1"/>
          </p:cNvSpPr>
          <p:nvPr>
            <p:ph type="sldNum" sz="quarter" idx="12"/>
          </p:nvPr>
        </p:nvSpPr>
        <p:spPr/>
        <p:txBody>
          <a:bodyPr/>
          <a:lstStyle/>
          <a:p>
            <a:fld id="{9822A960-0A2D-45DD-BBFF-B606E0937EC1}" type="slidenum">
              <a:rPr lang="vi-VN" smtClean="0"/>
              <a:t>15</a:t>
            </a:fld>
            <a:endParaRPr lang="vi-VN"/>
          </a:p>
        </p:txBody>
      </p:sp>
      <p:graphicFrame>
        <p:nvGraphicFramePr>
          <p:cNvPr id="15" name="Diagram 14"/>
          <p:cNvGraphicFramePr/>
          <p:nvPr>
            <p:extLst>
              <p:ext uri="{D42A27DB-BD31-4B8C-83A1-F6EECF244321}">
                <p14:modId xmlns:p14="http://schemas.microsoft.com/office/powerpoint/2010/main" val="4149575692"/>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4965068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Tiền xử lý ảnh</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Điều chỉnh cân bằng sáng (tương phản)</a:t>
            </a:r>
          </a:p>
          <a:p>
            <a:endParaRPr lang="vi-VN" sz="2400" smtClean="0">
              <a:latin typeface="Times New Roman" panose="02020603050405020304" pitchFamily="18" charset="0"/>
              <a:cs typeface="Times New Roman" panose="02020603050405020304" pitchFamily="18" charset="0"/>
            </a:endParaRPr>
          </a:p>
          <a:p>
            <a:endParaRPr lang="vi-VN" sz="2400" smtClean="0">
              <a:latin typeface="Times New Roman" panose="02020603050405020304" pitchFamily="18" charset="0"/>
              <a:cs typeface="Times New Roman" panose="02020603050405020304" pitchFamily="18" charset="0"/>
            </a:endParaRPr>
          </a:p>
          <a:p>
            <a:endParaRPr lang="vi-VN" sz="2400">
              <a:latin typeface="Times New Roman" panose="02020603050405020304" pitchFamily="18" charset="0"/>
              <a:cs typeface="Times New Roman" panose="02020603050405020304" pitchFamily="18" charset="0"/>
            </a:endParaRPr>
          </a:p>
          <a:p>
            <a:endParaRPr lang="vi-VN" sz="2400" smtClean="0">
              <a:latin typeface="Times New Roman" panose="02020603050405020304" pitchFamily="18" charset="0"/>
              <a:cs typeface="Times New Roman" panose="02020603050405020304" pitchFamily="18" charset="0"/>
            </a:endParaRPr>
          </a:p>
          <a:p>
            <a:pPr marL="0" indent="0">
              <a:buNone/>
            </a:pPr>
            <a:r>
              <a:rPr lang="vi-VN" sz="2400" smtClean="0">
                <a:latin typeface="Times New Roman" panose="02020603050405020304" pitchFamily="18" charset="0"/>
                <a:cs typeface="Times New Roman" panose="02020603050405020304" pitchFamily="18" charset="0"/>
              </a:rPr>
              <a:t>- Giảm nhiễu ảnh</a:t>
            </a:r>
            <a:endParaRPr lang="vi-VN" sz="2400">
              <a:latin typeface="Times New Roman" panose="02020603050405020304" pitchFamily="18" charset="0"/>
              <a:cs typeface="Times New Roman" panose="02020603050405020304" pitchFamily="18" charset="0"/>
            </a:endParaRPr>
          </a:p>
        </p:txBody>
      </p:sp>
      <p:pic>
        <p:nvPicPr>
          <p:cNvPr id="1026"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4078" y="1845734"/>
            <a:ext cx="809289" cy="1712573"/>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6416" y="1908641"/>
            <a:ext cx="1739264" cy="175394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vi-VN"/>
          </a:p>
        </p:txBody>
      </p:sp>
      <p:sp>
        <p:nvSpPr>
          <p:cNvPr id="5" name="Rectangle 4"/>
          <p:cNvSpPr>
            <a:spLocks noChangeArrowheads="1"/>
          </p:cNvSpPr>
          <p:nvPr/>
        </p:nvSpPr>
        <p:spPr bwMode="auto">
          <a:xfrm>
            <a:off x="0" y="5010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vi-VN"/>
          </a:p>
        </p:txBody>
      </p:sp>
      <p:cxnSp>
        <p:nvCxnSpPr>
          <p:cNvPr id="8" name="Straight Arrow Connector 7"/>
          <p:cNvCxnSpPr/>
          <p:nvPr/>
        </p:nvCxnSpPr>
        <p:spPr>
          <a:xfrm>
            <a:off x="7807362" y="3046878"/>
            <a:ext cx="10908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Picture 12"/>
          <p:cNvPicPr/>
          <p:nvPr/>
        </p:nvPicPr>
        <p:blipFill>
          <a:blip r:embed="rId4"/>
          <a:stretch>
            <a:fillRect/>
          </a:stretch>
        </p:blipFill>
        <p:spPr>
          <a:xfrm>
            <a:off x="3966545" y="3666069"/>
            <a:ext cx="5352267" cy="2640602"/>
          </a:xfrm>
          <a:prstGeom prst="rect">
            <a:avLst/>
          </a:prstGeom>
        </p:spPr>
      </p:pic>
      <p:sp>
        <p:nvSpPr>
          <p:cNvPr id="7" name="Footer Placeholder 6"/>
          <p:cNvSpPr>
            <a:spLocks noGrp="1"/>
          </p:cNvSpPr>
          <p:nvPr>
            <p:ph type="ftr" sz="quarter" idx="11"/>
          </p:nvPr>
        </p:nvSpPr>
        <p:spPr/>
        <p:txBody>
          <a:bodyPr/>
          <a:lstStyle/>
          <a:p>
            <a:r>
              <a:rPr lang="vi-VN" smtClean="0"/>
              <a:t>Phạm Quang Huy</a:t>
            </a:r>
            <a:endParaRPr lang="vi-VN"/>
          </a:p>
        </p:txBody>
      </p:sp>
      <p:sp>
        <p:nvSpPr>
          <p:cNvPr id="9" name="Slide Number Placeholder 8"/>
          <p:cNvSpPr>
            <a:spLocks noGrp="1"/>
          </p:cNvSpPr>
          <p:nvPr>
            <p:ph type="sldNum" sz="quarter" idx="12"/>
          </p:nvPr>
        </p:nvSpPr>
        <p:spPr/>
        <p:txBody>
          <a:bodyPr/>
          <a:lstStyle/>
          <a:p>
            <a:fld id="{9822A960-0A2D-45DD-BBFF-B606E0937EC1}" type="slidenum">
              <a:rPr lang="vi-VN" smtClean="0"/>
              <a:t>16</a:t>
            </a:fld>
            <a:endParaRPr lang="vi-VN"/>
          </a:p>
        </p:txBody>
      </p:sp>
      <p:graphicFrame>
        <p:nvGraphicFramePr>
          <p:cNvPr id="14" name="Diagram 13"/>
          <p:cNvGraphicFramePr/>
          <p:nvPr>
            <p:extLst>
              <p:ext uri="{D42A27DB-BD31-4B8C-83A1-F6EECF244321}">
                <p14:modId xmlns:p14="http://schemas.microsoft.com/office/powerpoint/2010/main" val="1037302883"/>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012196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26"/>
                                        </p:tgtEl>
                                        <p:attrNameLst>
                                          <p:attrName>style.visibility</p:attrName>
                                        </p:attrNameLst>
                                      </p:cBhvr>
                                      <p:to>
                                        <p:strVal val="visible"/>
                                      </p:to>
                                    </p:set>
                                    <p:anim calcmode="lin" valueType="num">
                                      <p:cBhvr additive="base">
                                        <p:cTn id="13" dur="500" fill="hold"/>
                                        <p:tgtEl>
                                          <p:spTgt spid="1026"/>
                                        </p:tgtEl>
                                        <p:attrNameLst>
                                          <p:attrName>ppt_x</p:attrName>
                                        </p:attrNameLst>
                                      </p:cBhvr>
                                      <p:tavLst>
                                        <p:tav tm="0">
                                          <p:val>
                                            <p:strVal val="#ppt_x"/>
                                          </p:val>
                                        </p:tav>
                                        <p:tav tm="100000">
                                          <p:val>
                                            <p:strVal val="#ppt_x"/>
                                          </p:val>
                                        </p:tav>
                                      </p:tavLst>
                                    </p:anim>
                                    <p:anim calcmode="lin" valueType="num">
                                      <p:cBhvr additive="base">
                                        <p:cTn id="14" dur="500" fill="hold"/>
                                        <p:tgtEl>
                                          <p:spTgt spid="1026"/>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025"/>
                                        </p:tgtEl>
                                        <p:attrNameLst>
                                          <p:attrName>style.visibility</p:attrName>
                                        </p:attrNameLst>
                                      </p:cBhvr>
                                      <p:to>
                                        <p:strVal val="visible"/>
                                      </p:to>
                                    </p:set>
                                    <p:anim calcmode="lin" valueType="num">
                                      <p:cBhvr additive="base">
                                        <p:cTn id="17" dur="500" fill="hold"/>
                                        <p:tgtEl>
                                          <p:spTgt spid="1025"/>
                                        </p:tgtEl>
                                        <p:attrNameLst>
                                          <p:attrName>ppt_x</p:attrName>
                                        </p:attrNameLst>
                                      </p:cBhvr>
                                      <p:tavLst>
                                        <p:tav tm="0">
                                          <p:val>
                                            <p:strVal val="#ppt_x"/>
                                          </p:val>
                                        </p:tav>
                                        <p:tav tm="100000">
                                          <p:val>
                                            <p:strVal val="#ppt_x"/>
                                          </p:val>
                                        </p:tav>
                                      </p:tavLst>
                                    </p:anim>
                                    <p:anim calcmode="lin" valueType="num">
                                      <p:cBhvr additive="base">
                                        <p:cTn id="18" dur="500" fill="hold"/>
                                        <p:tgtEl>
                                          <p:spTgt spid="102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ppt_x"/>
                                          </p:val>
                                        </p:tav>
                                        <p:tav tm="100000">
                                          <p:val>
                                            <p:strVal val="#ppt_x"/>
                                          </p:val>
                                        </p:tav>
                                      </p:tavLst>
                                    </p:anim>
                                    <p:anim calcmode="lin" valueType="num">
                                      <p:cBhvr additive="base">
                                        <p:cTn id="3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Trích xuất đặc trưng</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400" smtClean="0">
                <a:latin typeface="Times New Roman" panose="02020603050405020304" pitchFamily="18" charset="0"/>
                <a:cs typeface="Times New Roman" panose="02020603050405020304" pitchFamily="18" charset="0"/>
              </a:rPr>
              <a:t> - Mạng Face Net trích xuất đặc trưng</a:t>
            </a:r>
          </a:p>
          <a:p>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8" name="Slide Number Placeholder 7"/>
          <p:cNvSpPr>
            <a:spLocks noGrp="1"/>
          </p:cNvSpPr>
          <p:nvPr>
            <p:ph type="sldNum" sz="quarter" idx="12"/>
          </p:nvPr>
        </p:nvSpPr>
        <p:spPr/>
        <p:txBody>
          <a:bodyPr/>
          <a:lstStyle/>
          <a:p>
            <a:fld id="{9822A960-0A2D-45DD-BBFF-B606E0937EC1}" type="slidenum">
              <a:rPr lang="vi-VN" smtClean="0"/>
              <a:t>17</a:t>
            </a:fld>
            <a:endParaRPr lang="vi-VN"/>
          </a:p>
        </p:txBody>
      </p:sp>
      <p:graphicFrame>
        <p:nvGraphicFramePr>
          <p:cNvPr id="11" name="Diagram 10"/>
          <p:cNvGraphicFramePr/>
          <p:nvPr>
            <p:extLst>
              <p:ext uri="{D42A27DB-BD31-4B8C-83A1-F6EECF244321}">
                <p14:modId xmlns:p14="http://schemas.microsoft.com/office/powerpoint/2010/main" val="2407094430"/>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2" name="Picture 11"/>
          <p:cNvPicPr>
            <a:picLocks noChangeAspect="1"/>
          </p:cNvPicPr>
          <p:nvPr/>
        </p:nvPicPr>
        <p:blipFill>
          <a:blip r:embed="rId7"/>
          <a:stretch>
            <a:fillRect/>
          </a:stretch>
        </p:blipFill>
        <p:spPr>
          <a:xfrm>
            <a:off x="1757264" y="2258126"/>
            <a:ext cx="8833398" cy="4022146"/>
          </a:xfrm>
          <a:prstGeom prst="rect">
            <a:avLst/>
          </a:prstGeom>
        </p:spPr>
      </p:pic>
    </p:spTree>
    <p:extLst>
      <p:ext uri="{BB962C8B-B14F-4D97-AF65-F5344CB8AC3E}">
        <p14:creationId xmlns:p14="http://schemas.microsoft.com/office/powerpoint/2010/main" val="24026040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a:solidFill>
                  <a:schemeClr val="tx1"/>
                </a:solidFill>
                <a:latin typeface="Times New Roman" panose="02020603050405020304" pitchFamily="18" charset="0"/>
                <a:cs typeface="Times New Roman" panose="02020603050405020304" pitchFamily="18" charset="0"/>
              </a:rPr>
              <a:t>Phân loại khuôn mặt</a:t>
            </a:r>
            <a:endParaRPr lang="vi-VN" sz="4000">
              <a:solidFill>
                <a:schemeClr val="tx1"/>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Khoảng </a:t>
                </a:r>
                <a:r>
                  <a:rPr lang="vi-VN" sz="2400">
                    <a:latin typeface="Times New Roman" panose="02020603050405020304" pitchFamily="18" charset="0"/>
                    <a:cs typeface="Times New Roman" panose="02020603050405020304" pitchFamily="18" charset="0"/>
                  </a:rPr>
                  <a:t>cách Euclide </a:t>
                </a:r>
                <a:r>
                  <a:rPr lang="vi-VN" sz="2400" smtClean="0">
                    <a:latin typeface="Times New Roman" panose="02020603050405020304" pitchFamily="18" charset="0"/>
                    <a:cs typeface="Times New Roman" panose="02020603050405020304" pitchFamily="18" charset="0"/>
                  </a:rPr>
                  <a:t>được </a:t>
                </a:r>
                <a:r>
                  <a:rPr lang="vi-VN" sz="2400">
                    <a:latin typeface="Times New Roman" panose="02020603050405020304" pitchFamily="18" charset="0"/>
                    <a:cs typeface="Times New Roman" panose="02020603050405020304" pitchFamily="18" charset="0"/>
                  </a:rPr>
                  <a:t>tính theo công thức</a:t>
                </a:r>
                <a:r>
                  <a:rPr lang="vi-VN" sz="2400" smtClean="0">
                    <a:latin typeface="Times New Roman" panose="02020603050405020304" pitchFamily="18" charset="0"/>
                    <a:cs typeface="Times New Roman" panose="02020603050405020304" pitchFamily="18" charset="0"/>
                  </a:rPr>
                  <a:t>:</a:t>
                </a:r>
              </a:p>
              <a:p>
                <a14:m>
                  <m:oMath xmlns:m="http://schemas.openxmlformats.org/officeDocument/2006/math">
                    <m:r>
                      <a:rPr lang="en-US" i="1">
                        <a:latin typeface="Cambria Math" panose="02040503050406030204" pitchFamily="18" charset="0"/>
                      </a:rPr>
                      <m:t>𝑑</m:t>
                    </m:r>
                    <m:d>
                      <m:dPr>
                        <m:ctrlPr>
                          <a:rPr lang="vi-VN" i="1">
                            <a:latin typeface="Cambria Math" panose="02040503050406030204" pitchFamily="18" charset="0"/>
                          </a:rPr>
                        </m:ctrlPr>
                      </m:dPr>
                      <m:e>
                        <m:r>
                          <a:rPr lang="en-US" i="1">
                            <a:latin typeface="Cambria Math" panose="02040503050406030204" pitchFamily="18" charset="0"/>
                          </a:rPr>
                          <m:t>𝑎</m:t>
                        </m:r>
                        <m:r>
                          <a:rPr lang="en-US" i="1">
                            <a:latin typeface="Cambria Math" panose="02040503050406030204" pitchFamily="18" charset="0"/>
                          </a:rPr>
                          <m:t>,</m:t>
                        </m:r>
                        <m:r>
                          <a:rPr lang="en-US" i="1">
                            <a:latin typeface="Cambria Math" panose="02040503050406030204" pitchFamily="18" charset="0"/>
                          </a:rPr>
                          <m:t>𝑏</m:t>
                        </m:r>
                      </m:e>
                    </m:d>
                    <m:r>
                      <a:rPr lang="en-US" i="1">
                        <a:latin typeface="Cambria Math" panose="02040503050406030204" pitchFamily="18" charset="0"/>
                      </a:rPr>
                      <m:t>=</m:t>
                    </m:r>
                    <m:r>
                      <a:rPr lang="en-US" i="1">
                        <a:latin typeface="Cambria Math" panose="02040503050406030204" pitchFamily="18" charset="0"/>
                      </a:rPr>
                      <m:t>𝑑</m:t>
                    </m:r>
                    <m:d>
                      <m:dPr>
                        <m:ctrlPr>
                          <a:rPr lang="vi-VN" i="1">
                            <a:latin typeface="Cambria Math" panose="02040503050406030204" pitchFamily="18" charset="0"/>
                          </a:rPr>
                        </m:ctrlPr>
                      </m:dPr>
                      <m:e>
                        <m:r>
                          <a:rPr lang="en-US" i="1">
                            <a:latin typeface="Cambria Math" panose="02040503050406030204" pitchFamily="18" charset="0"/>
                          </a:rPr>
                          <m:t>𝑏</m:t>
                        </m:r>
                        <m:r>
                          <a:rPr lang="en-US" i="1">
                            <a:latin typeface="Cambria Math" panose="02040503050406030204" pitchFamily="18" charset="0"/>
                          </a:rPr>
                          <m:t>,</m:t>
                        </m:r>
                        <m:r>
                          <a:rPr lang="en-US" i="1">
                            <a:latin typeface="Cambria Math" panose="02040503050406030204" pitchFamily="18" charset="0"/>
                          </a:rPr>
                          <m:t>𝑎</m:t>
                        </m:r>
                      </m:e>
                    </m:d>
                    <m:r>
                      <a:rPr lang="en-US" i="1">
                        <a:latin typeface="Cambria Math" panose="02040503050406030204" pitchFamily="18" charset="0"/>
                      </a:rPr>
                      <m:t>= </m:t>
                    </m:r>
                    <m:rad>
                      <m:radPr>
                        <m:degHide m:val="on"/>
                        <m:ctrlPr>
                          <a:rPr lang="vi-VN" i="1">
                            <a:latin typeface="Cambria Math" panose="02040503050406030204" pitchFamily="18" charset="0"/>
                          </a:rPr>
                        </m:ctrlPr>
                      </m:radPr>
                      <m:deg/>
                      <m:e>
                        <m:sSup>
                          <m:sSupPr>
                            <m:ctrlPr>
                              <a:rPr lang="vi-VN" i="1">
                                <a:latin typeface="Cambria Math" panose="02040503050406030204" pitchFamily="18" charset="0"/>
                              </a:rPr>
                            </m:ctrlPr>
                          </m:sSupPr>
                          <m:e>
                            <m:r>
                              <a:rPr lang="en-US" i="1">
                                <a:latin typeface="Cambria Math" panose="02040503050406030204" pitchFamily="18" charset="0"/>
                              </a:rPr>
                              <m:t>(</m:t>
                            </m:r>
                            <m:sSub>
                              <m:sSubPr>
                                <m:ctrlPr>
                                  <a:rPr lang="vi-VN" i="1">
                                    <a:latin typeface="Cambria Math" panose="02040503050406030204" pitchFamily="18" charset="0"/>
                                  </a:rPr>
                                </m:ctrlPr>
                              </m:sSubPr>
                              <m:e>
                                <m:r>
                                  <a:rPr lang="en-US" i="1">
                                    <a:latin typeface="Cambria Math" panose="02040503050406030204" pitchFamily="18" charset="0"/>
                                  </a:rPr>
                                  <m:t>𝑎</m:t>
                                </m:r>
                              </m:e>
                              <m:sub>
                                <m:r>
                                  <a:rPr lang="en-US" i="1">
                                    <a:latin typeface="Cambria Math" panose="02040503050406030204" pitchFamily="18" charset="0"/>
                                  </a:rPr>
                                  <m:t>1</m:t>
                                </m:r>
                              </m:sub>
                            </m:sSub>
                            <m:r>
                              <a:rPr lang="en-US" i="1">
                                <a:latin typeface="Cambria Math" panose="02040503050406030204" pitchFamily="18" charset="0"/>
                              </a:rPr>
                              <m:t>− </m:t>
                            </m:r>
                            <m:sSub>
                              <m:sSubPr>
                                <m:ctrlPr>
                                  <a:rPr lang="vi-VN"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1</m:t>
                                </m:r>
                              </m:sub>
                            </m:sSub>
                            <m:r>
                              <a:rPr lang="en-US" i="1">
                                <a:latin typeface="Cambria Math" panose="02040503050406030204" pitchFamily="18" charset="0"/>
                              </a:rPr>
                              <m:t>)</m:t>
                            </m:r>
                          </m:e>
                          <m:sup>
                            <m:r>
                              <a:rPr lang="en-US" i="1">
                                <a:latin typeface="Cambria Math" panose="02040503050406030204" pitchFamily="18" charset="0"/>
                              </a:rPr>
                              <m:t>2</m:t>
                            </m:r>
                          </m:sup>
                        </m:sSup>
                        <m:r>
                          <a:rPr lang="en-US" i="1">
                            <a:latin typeface="Cambria Math" panose="02040503050406030204" pitchFamily="18" charset="0"/>
                          </a:rPr>
                          <m:t>+ </m:t>
                        </m:r>
                        <m:sSup>
                          <m:sSupPr>
                            <m:ctrlPr>
                              <a:rPr lang="vi-VN" i="1">
                                <a:latin typeface="Cambria Math" panose="02040503050406030204" pitchFamily="18" charset="0"/>
                              </a:rPr>
                            </m:ctrlPr>
                          </m:sSupPr>
                          <m:e>
                            <m:r>
                              <a:rPr lang="en-US" i="1">
                                <a:latin typeface="Cambria Math" panose="02040503050406030204" pitchFamily="18" charset="0"/>
                              </a:rPr>
                              <m:t>(</m:t>
                            </m:r>
                            <m:sSub>
                              <m:sSubPr>
                                <m:ctrlPr>
                                  <a:rPr lang="vi-VN" i="1">
                                    <a:latin typeface="Cambria Math" panose="02040503050406030204" pitchFamily="18" charset="0"/>
                                  </a:rPr>
                                </m:ctrlPr>
                              </m:sSubPr>
                              <m:e>
                                <m:r>
                                  <a:rPr lang="en-US" i="1">
                                    <a:latin typeface="Cambria Math" panose="02040503050406030204" pitchFamily="18" charset="0"/>
                                  </a:rPr>
                                  <m:t>𝑎</m:t>
                                </m:r>
                              </m:e>
                              <m:sub>
                                <m:r>
                                  <a:rPr lang="en-US" i="1">
                                    <a:latin typeface="Cambria Math" panose="02040503050406030204" pitchFamily="18" charset="0"/>
                                  </a:rPr>
                                  <m:t>2</m:t>
                                </m:r>
                              </m:sub>
                            </m:sSub>
                            <m:r>
                              <a:rPr lang="en-US" i="1">
                                <a:latin typeface="Cambria Math" panose="02040503050406030204" pitchFamily="18" charset="0"/>
                              </a:rPr>
                              <m:t>− </m:t>
                            </m:r>
                            <m:sSub>
                              <m:sSubPr>
                                <m:ctrlPr>
                                  <a:rPr lang="vi-VN"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2</m:t>
                                </m:r>
                              </m:sub>
                            </m:sSub>
                            <m:r>
                              <a:rPr lang="en-US" i="1">
                                <a:latin typeface="Cambria Math" panose="02040503050406030204" pitchFamily="18" charset="0"/>
                              </a:rPr>
                              <m:t>)</m:t>
                            </m:r>
                          </m:e>
                          <m:sup>
                            <m:r>
                              <a:rPr lang="en-US" i="1">
                                <a:latin typeface="Cambria Math" panose="02040503050406030204" pitchFamily="18" charset="0"/>
                              </a:rPr>
                              <m:t>2</m:t>
                            </m:r>
                          </m:sup>
                        </m:sSup>
                        <m:r>
                          <a:rPr lang="en-US" i="1">
                            <a:latin typeface="Cambria Math" panose="02040503050406030204" pitchFamily="18" charset="0"/>
                          </a:rPr>
                          <m:t>+…+</m:t>
                        </m:r>
                        <m:sSup>
                          <m:sSupPr>
                            <m:ctrlPr>
                              <a:rPr lang="vi-VN" i="1">
                                <a:latin typeface="Cambria Math" panose="02040503050406030204" pitchFamily="18" charset="0"/>
                              </a:rPr>
                            </m:ctrlPr>
                          </m:sSupPr>
                          <m:e>
                            <m:r>
                              <a:rPr lang="en-US" i="1">
                                <a:latin typeface="Cambria Math" panose="02040503050406030204" pitchFamily="18" charset="0"/>
                              </a:rPr>
                              <m:t>(</m:t>
                            </m:r>
                            <m:sSub>
                              <m:sSubPr>
                                <m:ctrlPr>
                                  <a:rPr lang="vi-VN" i="1">
                                    <a:latin typeface="Cambria Math" panose="02040503050406030204" pitchFamily="18" charset="0"/>
                                  </a:rPr>
                                </m:ctrlPr>
                              </m:sSubPr>
                              <m:e>
                                <m:r>
                                  <a:rPr lang="en-US" i="1">
                                    <a:latin typeface="Cambria Math" panose="02040503050406030204" pitchFamily="18" charset="0"/>
                                  </a:rPr>
                                  <m:t>𝑎</m:t>
                                </m:r>
                              </m:e>
                              <m:sub>
                                <m:r>
                                  <a:rPr lang="en-US" i="1">
                                    <a:latin typeface="Cambria Math" panose="02040503050406030204" pitchFamily="18" charset="0"/>
                                  </a:rPr>
                                  <m:t>128</m:t>
                                </m:r>
                              </m:sub>
                            </m:sSub>
                            <m:r>
                              <a:rPr lang="en-US" i="1">
                                <a:latin typeface="Cambria Math" panose="02040503050406030204" pitchFamily="18" charset="0"/>
                              </a:rPr>
                              <m:t>− </m:t>
                            </m:r>
                            <m:sSub>
                              <m:sSubPr>
                                <m:ctrlPr>
                                  <a:rPr lang="vi-VN" i="1">
                                    <a:latin typeface="Cambria Math" panose="02040503050406030204" pitchFamily="18" charset="0"/>
                                  </a:rPr>
                                </m:ctrlPr>
                              </m:sSubPr>
                              <m:e>
                                <m:r>
                                  <a:rPr lang="en-US" i="1">
                                    <a:latin typeface="Cambria Math" panose="02040503050406030204" pitchFamily="18" charset="0"/>
                                  </a:rPr>
                                  <m:t>𝑏</m:t>
                                </m:r>
                              </m:e>
                              <m:sub>
                                <m:r>
                                  <a:rPr lang="en-US" i="1">
                                    <a:latin typeface="Cambria Math" panose="02040503050406030204" pitchFamily="18" charset="0"/>
                                  </a:rPr>
                                  <m:t>128</m:t>
                                </m:r>
                              </m:sub>
                            </m:sSub>
                            <m:r>
                              <a:rPr lang="en-US" i="1">
                                <a:latin typeface="Cambria Math" panose="02040503050406030204" pitchFamily="18" charset="0"/>
                              </a:rPr>
                              <m:t>)</m:t>
                            </m:r>
                          </m:e>
                          <m:sup>
                            <m:r>
                              <a:rPr lang="en-US" i="1">
                                <a:latin typeface="Cambria Math" panose="02040503050406030204" pitchFamily="18" charset="0"/>
                              </a:rPr>
                              <m:t>2</m:t>
                            </m:r>
                          </m:sup>
                        </m:sSup>
                        <m:r>
                          <a:rPr lang="en-US" i="1">
                            <a:latin typeface="Cambria Math" panose="02040503050406030204" pitchFamily="18" charset="0"/>
                          </a:rPr>
                          <m:t> </m:t>
                        </m:r>
                      </m:e>
                    </m:rad>
                  </m:oMath>
                </a14:m>
                <a:endParaRPr lang="en-US" smtClean="0"/>
              </a:p>
              <a:p>
                <a:endParaRPr lang="en-US"/>
              </a:p>
              <a:p>
                <a:r>
                  <a:rPr lang="en-US" smtClean="0"/>
                  <a:t>-</a:t>
                </a:r>
                <a:r>
                  <a:rPr lang="en-US" sz="2400" smtClean="0">
                    <a:latin typeface="Times New Roman" panose="02020603050405020304" pitchFamily="18" charset="0"/>
                    <a:cs typeface="Times New Roman" panose="02020603050405020304" pitchFamily="18" charset="0"/>
                  </a:rPr>
                  <a:t> Khoảng cách gần nhất phải nhỏ hơn một ngưỡng threshold.</a:t>
                </a:r>
                <a:endParaRPr lang="vi-VN"/>
              </a:p>
              <a:p>
                <a:endParaRPr lang="vi-VN" sz="240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7"/>
                <a:stretch>
                  <a:fillRect l="-1515" t="-2121"/>
                </a:stretch>
              </a:blipFill>
            </p:spPr>
            <p:txBody>
              <a:bodyPr/>
              <a:lstStyle/>
              <a:p>
                <a:r>
                  <a:rPr lang="vi-VN">
                    <a:noFill/>
                  </a:rPr>
                  <a:t> </a:t>
                </a:r>
              </a:p>
            </p:txBody>
          </p:sp>
        </mc:Fallback>
      </mc:AlternateContent>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18</a:t>
            </a:fld>
            <a:endParaRPr lang="vi-VN"/>
          </a:p>
        </p:txBody>
      </p:sp>
      <p:graphicFrame>
        <p:nvGraphicFramePr>
          <p:cNvPr id="8" name="Diagram 7"/>
          <p:cNvGraphicFramePr/>
          <p:nvPr>
            <p:extLst>
              <p:ext uri="{D42A27DB-BD31-4B8C-83A1-F6EECF244321}">
                <p14:modId xmlns:p14="http://schemas.microsoft.com/office/powerpoint/2010/main" val="1123749717"/>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928223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6271" y="428069"/>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35" name="AutoShape 47">
            <a:extLst>
              <a:ext uri="{FF2B5EF4-FFF2-40B4-BE49-F238E27FC236}">
                <a16:creationId xmlns:a16="http://schemas.microsoft.com/office/drawing/2014/main" id="{4AC96063-093F-4532-82D3-371ADE11483F}"/>
              </a:ext>
            </a:extLst>
          </p:cNvPr>
          <p:cNvSpPr>
            <a:spLocks noChangeArrowheads="1"/>
          </p:cNvSpPr>
          <p:nvPr/>
        </p:nvSpPr>
        <p:spPr bwMode="gray">
          <a:xfrm>
            <a:off x="2885166" y="2214570"/>
            <a:ext cx="7276832"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smtClean="0"/>
              <a:t>Đặt vấn đề</a:t>
            </a:r>
            <a:endParaRPr lang="en-US" altLang="en-US" sz="2500"/>
          </a:p>
        </p:txBody>
      </p:sp>
      <p:grpSp>
        <p:nvGrpSpPr>
          <p:cNvPr id="68" name="Group 48">
            <a:extLst>
              <a:ext uri="{FF2B5EF4-FFF2-40B4-BE49-F238E27FC236}">
                <a16:creationId xmlns:a16="http://schemas.microsoft.com/office/drawing/2014/main" id="{4FECA8FD-AF92-4611-9F6E-519525888D7C}"/>
              </a:ext>
            </a:extLst>
          </p:cNvPr>
          <p:cNvGrpSpPr>
            <a:grpSpLocks/>
          </p:cNvGrpSpPr>
          <p:nvPr/>
        </p:nvGrpSpPr>
        <p:grpSpPr bwMode="auto">
          <a:xfrm>
            <a:off x="2084240" y="2278070"/>
            <a:ext cx="627313" cy="381000"/>
            <a:chOff x="2078" y="1680"/>
            <a:chExt cx="1615" cy="1615"/>
          </a:xfrm>
        </p:grpSpPr>
        <p:sp>
          <p:nvSpPr>
            <p:cNvPr id="69"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0"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1"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72"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3"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74"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75" name="AutoShape 46">
            <a:extLst>
              <a:ext uri="{FF2B5EF4-FFF2-40B4-BE49-F238E27FC236}">
                <a16:creationId xmlns:a16="http://schemas.microsoft.com/office/drawing/2014/main" id="{F9B86953-B528-43B8-96D8-17BBB37929FC}"/>
              </a:ext>
            </a:extLst>
          </p:cNvPr>
          <p:cNvSpPr>
            <a:spLocks noChangeArrowheads="1"/>
          </p:cNvSpPr>
          <p:nvPr/>
        </p:nvSpPr>
        <p:spPr bwMode="gray">
          <a:xfrm>
            <a:off x="3368422" y="3110922"/>
            <a:ext cx="7276832"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smtClean="0"/>
              <a:t>Bài toán nhận diện khuôn mặt</a:t>
            </a:r>
            <a:endParaRPr lang="en-US" altLang="en-US" sz="2500"/>
          </a:p>
        </p:txBody>
      </p:sp>
      <p:grpSp>
        <p:nvGrpSpPr>
          <p:cNvPr id="76" name="Group 55">
            <a:extLst>
              <a:ext uri="{FF2B5EF4-FFF2-40B4-BE49-F238E27FC236}">
                <a16:creationId xmlns:a16="http://schemas.microsoft.com/office/drawing/2014/main" id="{20C5310B-52CF-4ACB-8361-1BBEE68E4D82}"/>
              </a:ext>
            </a:extLst>
          </p:cNvPr>
          <p:cNvGrpSpPr>
            <a:grpSpLocks/>
          </p:cNvGrpSpPr>
          <p:nvPr/>
        </p:nvGrpSpPr>
        <p:grpSpPr bwMode="auto">
          <a:xfrm>
            <a:off x="2571509" y="3174422"/>
            <a:ext cx="627313" cy="381000"/>
            <a:chOff x="2078" y="1680"/>
            <a:chExt cx="1615" cy="1615"/>
          </a:xfrm>
        </p:grpSpPr>
        <p:sp>
          <p:nvSpPr>
            <p:cNvPr id="77"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8"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9"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80"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1"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82"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83" name="AutoShape 45">
            <a:extLst>
              <a:ext uri="{FF2B5EF4-FFF2-40B4-BE49-F238E27FC236}">
                <a16:creationId xmlns:a16="http://schemas.microsoft.com/office/drawing/2014/main" id="{2A545BFA-4B77-4F96-A14F-7C7BEB1F4989}"/>
              </a:ext>
            </a:extLst>
          </p:cNvPr>
          <p:cNvSpPr>
            <a:spLocks noChangeArrowheads="1"/>
          </p:cNvSpPr>
          <p:nvPr/>
        </p:nvSpPr>
        <p:spPr bwMode="gray">
          <a:xfrm>
            <a:off x="3368422" y="4135985"/>
            <a:ext cx="7276832"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3600" b="1" smtClean="0">
                <a:solidFill>
                  <a:srgbClr val="FF0000"/>
                </a:solidFill>
              </a:rPr>
              <a:t>Ứng dụng nhận diện khuôn mặt</a:t>
            </a:r>
            <a:endParaRPr lang="en-US" altLang="en-US" sz="3600" b="1">
              <a:solidFill>
                <a:srgbClr val="FF0000"/>
              </a:solidFill>
            </a:endParaRPr>
          </a:p>
        </p:txBody>
      </p:sp>
      <p:grpSp>
        <p:nvGrpSpPr>
          <p:cNvPr id="84" name="Group 62">
            <a:extLst>
              <a:ext uri="{FF2B5EF4-FFF2-40B4-BE49-F238E27FC236}">
                <a16:creationId xmlns:a16="http://schemas.microsoft.com/office/drawing/2014/main" id="{C9736739-83DE-405F-9AAD-71973CF65B9B}"/>
              </a:ext>
            </a:extLst>
          </p:cNvPr>
          <p:cNvGrpSpPr>
            <a:grpSpLocks/>
          </p:cNvGrpSpPr>
          <p:nvPr/>
        </p:nvGrpSpPr>
        <p:grpSpPr bwMode="auto">
          <a:xfrm>
            <a:off x="2607244" y="4210619"/>
            <a:ext cx="627313" cy="381000"/>
            <a:chOff x="2078" y="1680"/>
            <a:chExt cx="1615" cy="1615"/>
          </a:xfrm>
        </p:grpSpPr>
        <p:sp>
          <p:nvSpPr>
            <p:cNvPr id="85"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6"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7"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88"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9"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90"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91" name="AutoShape 44">
            <a:extLst>
              <a:ext uri="{FF2B5EF4-FFF2-40B4-BE49-F238E27FC236}">
                <a16:creationId xmlns:a16="http://schemas.microsoft.com/office/drawing/2014/main" id="{7868F82D-CD70-4672-AA0C-9EF3E770580C}"/>
              </a:ext>
            </a:extLst>
          </p:cNvPr>
          <p:cNvSpPr>
            <a:spLocks noChangeArrowheads="1"/>
          </p:cNvSpPr>
          <p:nvPr/>
        </p:nvSpPr>
        <p:spPr bwMode="gray">
          <a:xfrm>
            <a:off x="2948666" y="5066236"/>
            <a:ext cx="7276832"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Kết </a:t>
            </a:r>
            <a:r>
              <a:rPr lang="en-US" altLang="en-US" sz="2500" smtClean="0"/>
              <a:t>quả </a:t>
            </a:r>
            <a:r>
              <a:rPr lang="en-US" altLang="en-US" sz="2500"/>
              <a:t>và h</a:t>
            </a:r>
            <a:r>
              <a:rPr lang="vi-VN" altLang="en-US" sz="2500"/>
              <a:t>ư</a:t>
            </a:r>
            <a:r>
              <a:rPr lang="en-US" altLang="en-US" sz="2500"/>
              <a:t>ớng phát triển</a:t>
            </a:r>
          </a:p>
        </p:txBody>
      </p:sp>
      <p:grpSp>
        <p:nvGrpSpPr>
          <p:cNvPr id="92" name="Group 69">
            <a:extLst>
              <a:ext uri="{FF2B5EF4-FFF2-40B4-BE49-F238E27FC236}">
                <a16:creationId xmlns:a16="http://schemas.microsoft.com/office/drawing/2014/main" id="{AB7BDF74-9BDB-4C30-BADC-A53751533084}"/>
              </a:ext>
            </a:extLst>
          </p:cNvPr>
          <p:cNvGrpSpPr>
            <a:grpSpLocks/>
          </p:cNvGrpSpPr>
          <p:nvPr/>
        </p:nvGrpSpPr>
        <p:grpSpPr bwMode="auto">
          <a:xfrm>
            <a:off x="2196440" y="5129736"/>
            <a:ext cx="627313" cy="381000"/>
            <a:chOff x="2078" y="1680"/>
            <a:chExt cx="1615" cy="1615"/>
          </a:xfrm>
        </p:grpSpPr>
        <p:sp>
          <p:nvSpPr>
            <p:cNvPr id="93"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94"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95"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96"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97"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98"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19</a:t>
            </a:fld>
            <a:endParaRPr lang="vi-VN"/>
          </a:p>
        </p:txBody>
      </p:sp>
    </p:spTree>
    <p:extLst>
      <p:ext uri="{BB962C8B-B14F-4D97-AF65-F5344CB8AC3E}">
        <p14:creationId xmlns:p14="http://schemas.microsoft.com/office/powerpoint/2010/main" val="13731032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4"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666701" y="2072252"/>
            <a:ext cx="5171464"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smtClean="0"/>
              <a:t>Đặt vấn đề</a:t>
            </a:r>
            <a:endParaRPr lang="en-US" altLang="en-US" sz="2500" b="1"/>
          </a:p>
        </p:txBody>
      </p:sp>
      <p:grpSp>
        <p:nvGrpSpPr>
          <p:cNvPr id="5" name="Group 48">
            <a:extLst>
              <a:ext uri="{FF2B5EF4-FFF2-40B4-BE49-F238E27FC236}">
                <a16:creationId xmlns:a16="http://schemas.microsoft.com/office/drawing/2014/main" id="{4FECA8FD-AF92-4611-9F6E-519525888D7C}"/>
              </a:ext>
            </a:extLst>
          </p:cNvPr>
          <p:cNvGrpSpPr>
            <a:grpSpLocks/>
          </p:cNvGrpSpPr>
          <p:nvPr/>
        </p:nvGrpSpPr>
        <p:grpSpPr bwMode="auto">
          <a:xfrm>
            <a:off x="3150434" y="2135752"/>
            <a:ext cx="445816" cy="381000"/>
            <a:chOff x="2078" y="1680"/>
            <a:chExt cx="1615" cy="1615"/>
          </a:xfrm>
        </p:grpSpPr>
        <p:sp>
          <p:nvSpPr>
            <p:cNvPr id="6"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9"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0"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1"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12" name="AutoShape 46">
            <a:extLst>
              <a:ext uri="{FF2B5EF4-FFF2-40B4-BE49-F238E27FC236}">
                <a16:creationId xmlns:a16="http://schemas.microsoft.com/office/drawing/2014/main" id="{F9B86953-B528-43B8-96D8-17BBB37929FC}"/>
              </a:ext>
            </a:extLst>
          </p:cNvPr>
          <p:cNvSpPr>
            <a:spLocks noChangeArrowheads="1"/>
          </p:cNvSpPr>
          <p:nvPr/>
        </p:nvSpPr>
        <p:spPr bwMode="gray">
          <a:xfrm>
            <a:off x="4149957" y="2968604"/>
            <a:ext cx="5171464"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smtClean="0"/>
              <a:t>Bài toán nhận diện khuôn mặt</a:t>
            </a:r>
            <a:endParaRPr lang="en-US" altLang="en-US" sz="2500" b="1"/>
          </a:p>
        </p:txBody>
      </p:sp>
      <p:grpSp>
        <p:nvGrpSpPr>
          <p:cNvPr id="13" name="Group 55">
            <a:extLst>
              <a:ext uri="{FF2B5EF4-FFF2-40B4-BE49-F238E27FC236}">
                <a16:creationId xmlns:a16="http://schemas.microsoft.com/office/drawing/2014/main" id="{20C5310B-52CF-4ACB-8361-1BBEE68E4D82}"/>
              </a:ext>
            </a:extLst>
          </p:cNvPr>
          <p:cNvGrpSpPr>
            <a:grpSpLocks/>
          </p:cNvGrpSpPr>
          <p:nvPr/>
        </p:nvGrpSpPr>
        <p:grpSpPr bwMode="auto">
          <a:xfrm>
            <a:off x="3645446" y="3044828"/>
            <a:ext cx="445816" cy="381000"/>
            <a:chOff x="2078" y="1680"/>
            <a:chExt cx="1615" cy="1615"/>
          </a:xfrm>
        </p:grpSpPr>
        <p:sp>
          <p:nvSpPr>
            <p:cNvPr id="14"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5"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6"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17"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8"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9"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0" name="AutoShape 45">
            <a:extLst>
              <a:ext uri="{FF2B5EF4-FFF2-40B4-BE49-F238E27FC236}">
                <a16:creationId xmlns:a16="http://schemas.microsoft.com/office/drawing/2014/main" id="{2A545BFA-4B77-4F96-A14F-7C7BEB1F4989}"/>
              </a:ext>
            </a:extLst>
          </p:cNvPr>
          <p:cNvSpPr>
            <a:spLocks noChangeArrowheads="1"/>
          </p:cNvSpPr>
          <p:nvPr/>
        </p:nvSpPr>
        <p:spPr bwMode="gray">
          <a:xfrm>
            <a:off x="4149957" y="3993667"/>
            <a:ext cx="5171464"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smtClean="0"/>
              <a:t>Ứng dụng nhận diện khuôn mặt</a:t>
            </a:r>
            <a:endParaRPr lang="en-US" altLang="en-US" sz="2500" b="1"/>
          </a:p>
        </p:txBody>
      </p:sp>
      <p:grpSp>
        <p:nvGrpSpPr>
          <p:cNvPr id="21" name="Group 62">
            <a:extLst>
              <a:ext uri="{FF2B5EF4-FFF2-40B4-BE49-F238E27FC236}">
                <a16:creationId xmlns:a16="http://schemas.microsoft.com/office/drawing/2014/main" id="{C9736739-83DE-405F-9AAD-71973CF65B9B}"/>
              </a:ext>
            </a:extLst>
          </p:cNvPr>
          <p:cNvGrpSpPr>
            <a:grpSpLocks/>
          </p:cNvGrpSpPr>
          <p:nvPr/>
        </p:nvGrpSpPr>
        <p:grpSpPr bwMode="auto">
          <a:xfrm>
            <a:off x="3656027" y="4041150"/>
            <a:ext cx="445816" cy="381000"/>
            <a:chOff x="2078" y="1680"/>
            <a:chExt cx="1615" cy="1615"/>
          </a:xfrm>
        </p:grpSpPr>
        <p:sp>
          <p:nvSpPr>
            <p:cNvPr id="22"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3"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4"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25"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6"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27"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8"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730201" y="4923918"/>
            <a:ext cx="5440142"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b="1"/>
              <a:t>Kết </a:t>
            </a:r>
            <a:r>
              <a:rPr lang="en-US" altLang="en-US" sz="2500" b="1" smtClean="0"/>
              <a:t>quả</a:t>
            </a:r>
            <a:r>
              <a:rPr lang="en-US" altLang="en-US" sz="2500" b="1" smtClean="0"/>
              <a:t> </a:t>
            </a:r>
            <a:r>
              <a:rPr lang="en-US" altLang="en-US" sz="2500" b="1"/>
              <a:t>và h</a:t>
            </a:r>
            <a:r>
              <a:rPr lang="vi-VN" altLang="en-US" sz="2500" b="1"/>
              <a:t>ư</a:t>
            </a:r>
            <a:r>
              <a:rPr lang="en-US" altLang="en-US" sz="2500" b="1"/>
              <a:t>ớng phát triển</a:t>
            </a:r>
          </a:p>
        </p:txBody>
      </p:sp>
      <p:grpSp>
        <p:nvGrpSpPr>
          <p:cNvPr id="29" name="Group 69">
            <a:extLst>
              <a:ext uri="{FF2B5EF4-FFF2-40B4-BE49-F238E27FC236}">
                <a16:creationId xmlns:a16="http://schemas.microsoft.com/office/drawing/2014/main" id="{AB7BDF74-9BDB-4C30-BADC-A53751533084}"/>
              </a:ext>
            </a:extLst>
          </p:cNvPr>
          <p:cNvGrpSpPr>
            <a:grpSpLocks/>
          </p:cNvGrpSpPr>
          <p:nvPr/>
        </p:nvGrpSpPr>
        <p:grpSpPr bwMode="auto">
          <a:xfrm>
            <a:off x="3198742" y="4987418"/>
            <a:ext cx="445816" cy="381000"/>
            <a:chOff x="2078" y="1680"/>
            <a:chExt cx="1615" cy="1615"/>
          </a:xfrm>
        </p:grpSpPr>
        <p:sp>
          <p:nvSpPr>
            <p:cNvPr id="30"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1"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2"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33"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4"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35"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36" name="Slide Number Placeholder 35"/>
          <p:cNvSpPr>
            <a:spLocks noGrp="1"/>
          </p:cNvSpPr>
          <p:nvPr>
            <p:ph type="sldNum" sz="quarter" idx="12"/>
          </p:nvPr>
        </p:nvSpPr>
        <p:spPr/>
        <p:txBody>
          <a:bodyPr/>
          <a:lstStyle/>
          <a:p>
            <a:fld id="{9822A960-0A2D-45DD-BBFF-B606E0937EC1}" type="slidenum">
              <a:rPr lang="vi-VN" smtClean="0"/>
              <a:t>2</a:t>
            </a:fld>
            <a:endParaRPr lang="vi-VN"/>
          </a:p>
        </p:txBody>
      </p:sp>
    </p:spTree>
    <p:extLst>
      <p:ext uri="{BB962C8B-B14F-4D97-AF65-F5344CB8AC3E}">
        <p14:creationId xmlns:p14="http://schemas.microsoft.com/office/powerpoint/2010/main" val="350083238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Ứng dụng nhận diện khuôn mặt</a:t>
            </a:r>
            <a:endParaRPr lang="vi-VN" sz="4000">
              <a:solidFill>
                <a:schemeClr val="tx1"/>
              </a:solidFill>
              <a:latin typeface="Times New Roman" panose="02020603050405020304" pitchFamily="18" charset="0"/>
              <a:cs typeface="Times New Roman" panose="02020603050405020304" pitchFamily="18" charset="0"/>
            </a:endParaRPr>
          </a:p>
        </p:txBody>
      </p:sp>
      <p:pic>
        <p:nvPicPr>
          <p:cNvPr id="9" name="Picture 8"/>
          <p:cNvPicPr/>
          <p:nvPr/>
        </p:nvPicPr>
        <p:blipFill>
          <a:blip r:embed="rId2"/>
          <a:stretch>
            <a:fillRect/>
          </a:stretch>
        </p:blipFill>
        <p:spPr>
          <a:xfrm>
            <a:off x="2182495" y="1864808"/>
            <a:ext cx="7835564" cy="4105686"/>
          </a:xfrm>
          <a:prstGeom prst="rect">
            <a:avLst/>
          </a:prstGeom>
        </p:spPr>
      </p:pic>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20</a:t>
            </a:fld>
            <a:endParaRPr lang="vi-VN"/>
          </a:p>
        </p:txBody>
      </p:sp>
      <p:graphicFrame>
        <p:nvGraphicFramePr>
          <p:cNvPr id="8" name="Diagram 7"/>
          <p:cNvGraphicFramePr/>
          <p:nvPr>
            <p:extLst>
              <p:ext uri="{D42A27DB-BD31-4B8C-83A1-F6EECF244321}">
                <p14:modId xmlns:p14="http://schemas.microsoft.com/office/powerpoint/2010/main" val="2785798650"/>
              </p:ext>
            </p:extLst>
          </p:nvPr>
        </p:nvGraphicFramePr>
        <p:xfrm>
          <a:off x="1484309" y="349626"/>
          <a:ext cx="9728174" cy="482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761081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r>
              <a:rPr lang="en-US">
                <a:solidFill>
                  <a:schemeClr val="bg1"/>
                </a:solidFill>
                <a:latin typeface="Arial" pitchFamily="34" charset="0"/>
                <a:cs typeface="Arial" pitchFamily="34" charset="0"/>
              </a:rPr>
              <a:t/>
            </a:r>
            <a:br>
              <a:rPr lang="en-US">
                <a:solidFill>
                  <a:schemeClr val="bg1"/>
                </a:solidFill>
                <a:latin typeface="Arial" pitchFamily="34" charset="0"/>
                <a:cs typeface="Arial" pitchFamily="34" charset="0"/>
              </a:rPr>
            </a:br>
            <a:r>
              <a:rPr lang="vi-VN" smtClean="0">
                <a:solidFill>
                  <a:schemeClr val="bg1"/>
                </a:solidFill>
                <a:latin typeface="Arial" pitchFamily="34" charset="0"/>
                <a:cs typeface="Arial" pitchFamily="34" charset="0"/>
              </a:rPr>
              <a:t/>
            </a:r>
            <a:br>
              <a:rPr lang="vi-VN" smtClean="0">
                <a:solidFill>
                  <a:schemeClr val="bg1"/>
                </a:solidFill>
                <a:latin typeface="Arial" pitchFamily="34" charset="0"/>
                <a:cs typeface="Arial" pitchFamily="34" charset="0"/>
              </a:rPr>
            </a:br>
            <a:r>
              <a:rPr lang="vi-VN">
                <a:solidFill>
                  <a:schemeClr val="bg1"/>
                </a:solidFill>
                <a:latin typeface="Arial" pitchFamily="34" charset="0"/>
                <a:cs typeface="Arial" pitchFamily="34" charset="0"/>
              </a:rPr>
              <a:t/>
            </a:r>
            <a:br>
              <a:rPr lang="vi-VN">
                <a:solidFill>
                  <a:schemeClr val="bg1"/>
                </a:solidFill>
                <a:latin typeface="Arial" pitchFamily="34" charset="0"/>
                <a:cs typeface="Arial" pitchFamily="34" charset="0"/>
              </a:rPr>
            </a:br>
            <a:r>
              <a:rPr lang="vi-VN" sz="4000" smtClean="0">
                <a:cs typeface="Times New Roman" panose="02020603050405020304" pitchFamily="18" charset="0"/>
              </a:rPr>
              <a:t>Các </a:t>
            </a:r>
            <a:r>
              <a:rPr lang="vi-VN" sz="4000">
                <a:cs typeface="Times New Roman" panose="02020603050405020304" pitchFamily="18" charset="0"/>
              </a:rPr>
              <a:t>chức năng chính của </a:t>
            </a:r>
            <a:r>
              <a:rPr lang="vi-VN" sz="4000">
                <a:cs typeface="Times New Roman" panose="02020603050405020304" pitchFamily="18" charset="0"/>
              </a:rPr>
              <a:t>ứng </a:t>
            </a:r>
            <a:r>
              <a:rPr lang="vi-VN" sz="4000" smtClean="0">
                <a:cs typeface="Times New Roman" panose="02020603050405020304" pitchFamily="18" charset="0"/>
              </a:rPr>
              <a:t>dụng</a:t>
            </a:r>
            <a:endParaRPr lang="vi-VN" sz="4000">
              <a:solidFill>
                <a:schemeClr val="tx1"/>
              </a:solidFill>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2332009" y="1864815"/>
            <a:ext cx="7531156" cy="4397590"/>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21</a:t>
            </a:fld>
            <a:endParaRPr lang="vi-VN"/>
          </a:p>
        </p:txBody>
      </p:sp>
      <p:graphicFrame>
        <p:nvGraphicFramePr>
          <p:cNvPr id="9" name="Diagram 8"/>
          <p:cNvGraphicFramePr/>
          <p:nvPr>
            <p:extLst>
              <p:ext uri="{D42A27DB-BD31-4B8C-83A1-F6EECF244321}">
                <p14:modId xmlns:p14="http://schemas.microsoft.com/office/powerpoint/2010/main" val="2047389101"/>
              </p:ext>
            </p:extLst>
          </p:nvPr>
        </p:nvGraphicFramePr>
        <p:xfrm>
          <a:off x="1484309" y="349626"/>
          <a:ext cx="9728174" cy="482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1566308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Thêm người mới</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Quá trình ứng dụng thêm một người mới vào hệ thống nhận dạng</a:t>
            </a:r>
          </a:p>
          <a:p>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22</a:t>
            </a:fld>
            <a:endParaRPr lang="vi-VN"/>
          </a:p>
        </p:txBody>
      </p:sp>
      <p:pic>
        <p:nvPicPr>
          <p:cNvPr id="8" name="Picture 7"/>
          <p:cNvPicPr>
            <a:picLocks noChangeAspect="1"/>
          </p:cNvPicPr>
          <p:nvPr/>
        </p:nvPicPr>
        <p:blipFill>
          <a:blip r:embed="rId2"/>
          <a:stretch>
            <a:fillRect/>
          </a:stretch>
        </p:blipFill>
        <p:spPr>
          <a:xfrm>
            <a:off x="1097280" y="2258126"/>
            <a:ext cx="10544390" cy="3364752"/>
          </a:xfrm>
          <a:prstGeom prst="rect">
            <a:avLst/>
          </a:prstGeom>
        </p:spPr>
      </p:pic>
      <p:graphicFrame>
        <p:nvGraphicFramePr>
          <p:cNvPr id="10" name="Diagram 9"/>
          <p:cNvGraphicFramePr/>
          <p:nvPr>
            <p:extLst>
              <p:ext uri="{D42A27DB-BD31-4B8C-83A1-F6EECF244321}">
                <p14:modId xmlns:p14="http://schemas.microsoft.com/office/powerpoint/2010/main" val="1940736380"/>
              </p:ext>
            </p:extLst>
          </p:nvPr>
        </p:nvGraphicFramePr>
        <p:xfrm>
          <a:off x="1484309" y="349626"/>
          <a:ext cx="9728174" cy="482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861987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Nhận diện khuôn mặt</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Quá trình ứng dụng nhận diện khuôn mặt</a:t>
            </a:r>
          </a:p>
          <a:p>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23</a:t>
            </a:fld>
            <a:endParaRPr lang="vi-VN"/>
          </a:p>
        </p:txBody>
      </p:sp>
      <p:pic>
        <p:nvPicPr>
          <p:cNvPr id="8" name="Picture 7"/>
          <p:cNvPicPr>
            <a:picLocks noChangeAspect="1"/>
          </p:cNvPicPr>
          <p:nvPr/>
        </p:nvPicPr>
        <p:blipFill>
          <a:blip r:embed="rId2"/>
          <a:stretch>
            <a:fillRect/>
          </a:stretch>
        </p:blipFill>
        <p:spPr>
          <a:xfrm>
            <a:off x="1097280" y="2278169"/>
            <a:ext cx="9493383" cy="3981096"/>
          </a:xfrm>
          <a:prstGeom prst="rect">
            <a:avLst/>
          </a:prstGeom>
        </p:spPr>
      </p:pic>
      <p:graphicFrame>
        <p:nvGraphicFramePr>
          <p:cNvPr id="9" name="Diagram 8"/>
          <p:cNvGraphicFramePr/>
          <p:nvPr>
            <p:extLst>
              <p:ext uri="{D42A27DB-BD31-4B8C-83A1-F6EECF244321}">
                <p14:modId xmlns:p14="http://schemas.microsoft.com/office/powerpoint/2010/main" val="3496891472"/>
              </p:ext>
            </p:extLst>
          </p:nvPr>
        </p:nvGraphicFramePr>
        <p:xfrm>
          <a:off x="1484309" y="349626"/>
          <a:ext cx="9728174" cy="482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3713446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6271" y="428069"/>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36"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033875" y="2247064"/>
            <a:ext cx="6396728"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smtClean="0"/>
              <a:t>Đặt vấn đề</a:t>
            </a:r>
            <a:endParaRPr lang="en-US" altLang="en-US" sz="2500"/>
          </a:p>
        </p:txBody>
      </p:sp>
      <p:grpSp>
        <p:nvGrpSpPr>
          <p:cNvPr id="37" name="Group 48">
            <a:extLst>
              <a:ext uri="{FF2B5EF4-FFF2-40B4-BE49-F238E27FC236}">
                <a16:creationId xmlns:a16="http://schemas.microsoft.com/office/drawing/2014/main" id="{4FECA8FD-AF92-4611-9F6E-519525888D7C}"/>
              </a:ext>
            </a:extLst>
          </p:cNvPr>
          <p:cNvGrpSpPr>
            <a:grpSpLocks/>
          </p:cNvGrpSpPr>
          <p:nvPr/>
        </p:nvGrpSpPr>
        <p:grpSpPr bwMode="auto">
          <a:xfrm>
            <a:off x="2475658" y="2310564"/>
            <a:ext cx="408600" cy="381000"/>
            <a:chOff x="2078" y="1680"/>
            <a:chExt cx="1615" cy="1615"/>
          </a:xfrm>
        </p:grpSpPr>
        <p:sp>
          <p:nvSpPr>
            <p:cNvPr id="38"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9"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0"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1"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2"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43"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44" name="AutoShape 46">
            <a:extLst>
              <a:ext uri="{FF2B5EF4-FFF2-40B4-BE49-F238E27FC236}">
                <a16:creationId xmlns:a16="http://schemas.microsoft.com/office/drawing/2014/main" id="{F9B86953-B528-43B8-96D8-17BBB37929FC}"/>
              </a:ext>
            </a:extLst>
          </p:cNvPr>
          <p:cNvSpPr>
            <a:spLocks noChangeArrowheads="1"/>
          </p:cNvSpPr>
          <p:nvPr/>
        </p:nvSpPr>
        <p:spPr bwMode="gray">
          <a:xfrm>
            <a:off x="3517132" y="3143416"/>
            <a:ext cx="6383326"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smtClean="0"/>
              <a:t>Bài toán nhận diện khuôn mặt</a:t>
            </a:r>
            <a:endParaRPr lang="en-US" altLang="en-US" sz="2500"/>
          </a:p>
        </p:txBody>
      </p:sp>
      <p:grpSp>
        <p:nvGrpSpPr>
          <p:cNvPr id="45" name="Group 55">
            <a:extLst>
              <a:ext uri="{FF2B5EF4-FFF2-40B4-BE49-F238E27FC236}">
                <a16:creationId xmlns:a16="http://schemas.microsoft.com/office/drawing/2014/main" id="{20C5310B-52CF-4ACB-8361-1BBEE68E4D82}"/>
              </a:ext>
            </a:extLst>
          </p:cNvPr>
          <p:cNvGrpSpPr>
            <a:grpSpLocks/>
          </p:cNvGrpSpPr>
          <p:nvPr/>
        </p:nvGrpSpPr>
        <p:grpSpPr bwMode="auto">
          <a:xfrm>
            <a:off x="3007273" y="3261518"/>
            <a:ext cx="408600" cy="381000"/>
            <a:chOff x="2078" y="1680"/>
            <a:chExt cx="1615" cy="1615"/>
          </a:xfrm>
        </p:grpSpPr>
        <p:sp>
          <p:nvSpPr>
            <p:cNvPr id="46"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7"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8"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9"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0"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1"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52" name="AutoShape 45">
            <a:extLst>
              <a:ext uri="{FF2B5EF4-FFF2-40B4-BE49-F238E27FC236}">
                <a16:creationId xmlns:a16="http://schemas.microsoft.com/office/drawing/2014/main" id="{2A545BFA-4B77-4F96-A14F-7C7BEB1F4989}"/>
              </a:ext>
            </a:extLst>
          </p:cNvPr>
          <p:cNvSpPr>
            <a:spLocks noChangeArrowheads="1"/>
          </p:cNvSpPr>
          <p:nvPr/>
        </p:nvSpPr>
        <p:spPr bwMode="gray">
          <a:xfrm>
            <a:off x="3517132" y="4168479"/>
            <a:ext cx="6383326"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smtClean="0"/>
              <a:t>Ứng dụng nhận diện khuôn mặt</a:t>
            </a:r>
            <a:endParaRPr lang="en-US" altLang="en-US" sz="2500"/>
          </a:p>
        </p:txBody>
      </p:sp>
      <p:grpSp>
        <p:nvGrpSpPr>
          <p:cNvPr id="53" name="Group 62">
            <a:extLst>
              <a:ext uri="{FF2B5EF4-FFF2-40B4-BE49-F238E27FC236}">
                <a16:creationId xmlns:a16="http://schemas.microsoft.com/office/drawing/2014/main" id="{C9736739-83DE-405F-9AAD-71973CF65B9B}"/>
              </a:ext>
            </a:extLst>
          </p:cNvPr>
          <p:cNvGrpSpPr>
            <a:grpSpLocks/>
          </p:cNvGrpSpPr>
          <p:nvPr/>
        </p:nvGrpSpPr>
        <p:grpSpPr bwMode="auto">
          <a:xfrm>
            <a:off x="3007273" y="4230924"/>
            <a:ext cx="408600" cy="381000"/>
            <a:chOff x="2078" y="1680"/>
            <a:chExt cx="1615" cy="1615"/>
          </a:xfrm>
        </p:grpSpPr>
        <p:sp>
          <p:nvSpPr>
            <p:cNvPr id="54"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5"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6"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57"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8"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9"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60"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097375" y="5098730"/>
            <a:ext cx="8770009"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4500" b="1" err="1">
                <a:solidFill>
                  <a:srgbClr val="FF0000"/>
                </a:solidFill>
              </a:rPr>
              <a:t>Kết</a:t>
            </a:r>
            <a:r>
              <a:rPr lang="en-US" altLang="en-US" sz="4500" b="1">
                <a:solidFill>
                  <a:srgbClr val="FF0000"/>
                </a:solidFill>
              </a:rPr>
              <a:t> </a:t>
            </a:r>
            <a:r>
              <a:rPr lang="en-US" altLang="en-US" sz="4500" b="1" smtClean="0">
                <a:solidFill>
                  <a:srgbClr val="FF0000"/>
                </a:solidFill>
              </a:rPr>
              <a:t>quả </a:t>
            </a:r>
            <a:r>
              <a:rPr lang="en-US" altLang="en-US" sz="4500" b="1" err="1">
                <a:solidFill>
                  <a:srgbClr val="FF0000"/>
                </a:solidFill>
              </a:rPr>
              <a:t>và</a:t>
            </a:r>
            <a:r>
              <a:rPr lang="en-US" altLang="en-US" sz="4500" b="1">
                <a:solidFill>
                  <a:srgbClr val="FF0000"/>
                </a:solidFill>
              </a:rPr>
              <a:t> h</a:t>
            </a:r>
            <a:r>
              <a:rPr lang="vi-VN" altLang="en-US" sz="4500" b="1">
                <a:solidFill>
                  <a:srgbClr val="FF0000"/>
                </a:solidFill>
              </a:rPr>
              <a:t>ư</a:t>
            </a:r>
            <a:r>
              <a:rPr lang="en-US" altLang="en-US" sz="4500" b="1" err="1">
                <a:solidFill>
                  <a:srgbClr val="FF0000"/>
                </a:solidFill>
              </a:rPr>
              <a:t>ớng</a:t>
            </a:r>
            <a:r>
              <a:rPr lang="en-US" altLang="en-US" sz="4500" b="1">
                <a:solidFill>
                  <a:srgbClr val="FF0000"/>
                </a:solidFill>
              </a:rPr>
              <a:t> </a:t>
            </a:r>
            <a:r>
              <a:rPr lang="en-US" altLang="en-US" sz="4500" b="1" err="1">
                <a:solidFill>
                  <a:srgbClr val="FF0000"/>
                </a:solidFill>
              </a:rPr>
              <a:t>phát</a:t>
            </a:r>
            <a:r>
              <a:rPr lang="en-US" altLang="en-US" sz="4500" b="1">
                <a:solidFill>
                  <a:srgbClr val="FF0000"/>
                </a:solidFill>
              </a:rPr>
              <a:t> </a:t>
            </a:r>
            <a:r>
              <a:rPr lang="en-US" altLang="en-US" sz="4500" b="1" err="1">
                <a:solidFill>
                  <a:srgbClr val="FF0000"/>
                </a:solidFill>
              </a:rPr>
              <a:t>triển</a:t>
            </a:r>
            <a:endParaRPr lang="en-US" altLang="en-US" sz="4500" b="1">
              <a:solidFill>
                <a:srgbClr val="FF0000"/>
              </a:solidFill>
            </a:endParaRPr>
          </a:p>
        </p:txBody>
      </p:sp>
      <p:grpSp>
        <p:nvGrpSpPr>
          <p:cNvPr id="61" name="Group 69">
            <a:extLst>
              <a:ext uri="{FF2B5EF4-FFF2-40B4-BE49-F238E27FC236}">
                <a16:creationId xmlns:a16="http://schemas.microsoft.com/office/drawing/2014/main" id="{AB7BDF74-9BDB-4C30-BADC-A53751533084}"/>
              </a:ext>
            </a:extLst>
          </p:cNvPr>
          <p:cNvGrpSpPr>
            <a:grpSpLocks/>
          </p:cNvGrpSpPr>
          <p:nvPr/>
        </p:nvGrpSpPr>
        <p:grpSpPr bwMode="auto">
          <a:xfrm>
            <a:off x="2572488" y="5162230"/>
            <a:ext cx="408600" cy="381000"/>
            <a:chOff x="2078" y="1680"/>
            <a:chExt cx="1615" cy="1615"/>
          </a:xfrm>
        </p:grpSpPr>
        <p:sp>
          <p:nvSpPr>
            <p:cNvPr id="62"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3"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4"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65"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6"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67"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24</a:t>
            </a:fld>
            <a:endParaRPr lang="vi-VN"/>
          </a:p>
        </p:txBody>
      </p:sp>
    </p:spTree>
    <p:extLst>
      <p:ext uri="{BB962C8B-B14F-4D97-AF65-F5344CB8AC3E}">
        <p14:creationId xmlns:p14="http://schemas.microsoft.com/office/powerpoint/2010/main" val="104201237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Kết quả</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25</a:t>
            </a:fld>
            <a:endParaRPr lang="vi-VN"/>
          </a:p>
        </p:txBody>
      </p:sp>
      <p:pic>
        <p:nvPicPr>
          <p:cNvPr id="10" name="recogniz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94605" y="2341946"/>
            <a:ext cx="8009264" cy="3603009"/>
          </a:xfrm>
        </p:spPr>
      </p:pic>
      <p:graphicFrame>
        <p:nvGraphicFramePr>
          <p:cNvPr id="11" name="Diagram 10"/>
          <p:cNvGraphicFramePr/>
          <p:nvPr>
            <p:extLst>
              <p:ext uri="{D42A27DB-BD31-4B8C-83A1-F6EECF244321}">
                <p14:modId xmlns:p14="http://schemas.microsoft.com/office/powerpoint/2010/main" val="1364640918"/>
              </p:ext>
            </p:extLst>
          </p:nvPr>
        </p:nvGraphicFramePr>
        <p:xfrm>
          <a:off x="1242794" y="349626"/>
          <a:ext cx="9912886" cy="49653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TextBox 2"/>
          <p:cNvSpPr txBox="1"/>
          <p:nvPr/>
        </p:nvSpPr>
        <p:spPr>
          <a:xfrm>
            <a:off x="1132764" y="1812933"/>
            <a:ext cx="10022916" cy="369332"/>
          </a:xfrm>
          <a:prstGeom prst="rect">
            <a:avLst/>
          </a:prstGeom>
          <a:noFill/>
        </p:spPr>
        <p:txBody>
          <a:bodyPr wrap="square" rtlCol="0">
            <a:spAutoFit/>
          </a:bodyPr>
          <a:lstStyle/>
          <a:p>
            <a:r>
              <a:rPr lang="en-US" smtClean="0">
                <a:latin typeface="Times New Roman" panose="02020603050405020304" pitchFamily="18" charset="0"/>
                <a:cs typeface="Times New Roman" panose="02020603050405020304" pitchFamily="18" charset="0"/>
              </a:rPr>
              <a:t>Ứng dụng được thử nghiệm trên Android 9, RAM 2GB, tốc độ khung hình khi nhận dạng là 5 – 7 hình/s</a:t>
            </a:r>
            <a:endParaRPr lang="vi-VN">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50931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Kết </a:t>
            </a:r>
            <a:r>
              <a:rPr lang="en-US" sz="4000" smtClean="0">
                <a:solidFill>
                  <a:schemeClr val="tx1"/>
                </a:solidFill>
                <a:latin typeface="Times New Roman" panose="02020603050405020304" pitchFamily="18" charset="0"/>
                <a:cs typeface="Times New Roman" panose="02020603050405020304" pitchFamily="18" charset="0"/>
              </a:rPr>
              <a:t>luận và hướng phát triển</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Nhiệm vụ đã thực hiện:</a:t>
            </a:r>
          </a:p>
          <a:p>
            <a:r>
              <a:rPr lang="vi-VN" sz="2400" smtClean="0">
                <a:latin typeface="Times New Roman" panose="02020603050405020304" pitchFamily="18" charset="0"/>
                <a:cs typeface="Times New Roman" panose="02020603050405020304" pitchFamily="18" charset="0"/>
              </a:rPr>
              <a:t>- Tìm hiểu, nghiên cứu bài toán phát hiện khuôn mặt</a:t>
            </a:r>
          </a:p>
          <a:p>
            <a:r>
              <a:rPr lang="vi-VN" sz="2400" smtClean="0">
                <a:latin typeface="Times New Roman" panose="02020603050405020304" pitchFamily="18" charset="0"/>
                <a:cs typeface="Times New Roman" panose="02020603050405020304" pitchFamily="18" charset="0"/>
              </a:rPr>
              <a:t>- Tìm hiểu, nghiên cứu bài toán nhận dạng khuôn mặt</a:t>
            </a:r>
          </a:p>
          <a:p>
            <a:r>
              <a:rPr lang="vi-VN" sz="2400" smtClean="0">
                <a:latin typeface="Times New Roman" panose="02020603050405020304" pitchFamily="18" charset="0"/>
                <a:cs typeface="Times New Roman" panose="02020603050405020304" pitchFamily="18" charset="0"/>
              </a:rPr>
              <a:t>- Xây dựng ứng dụng nhận diện khuôn mặt trên hệ điều hành Android</a:t>
            </a:r>
          </a:p>
          <a:p>
            <a:r>
              <a:rPr lang="vi-VN" sz="2400" smtClean="0">
                <a:latin typeface="Times New Roman" panose="02020603050405020304" pitchFamily="18" charset="0"/>
                <a:cs typeface="Times New Roman" panose="02020603050405020304" pitchFamily="18" charset="0"/>
              </a:rPr>
              <a:t>- Áp dụng trí tuệ nhân tạo vào quá trình xử lý</a:t>
            </a:r>
          </a:p>
          <a:p>
            <a:r>
              <a:rPr lang="vi-VN" sz="2400" smtClean="0">
                <a:latin typeface="Times New Roman" panose="02020603050405020304" pitchFamily="18" charset="0"/>
                <a:cs typeface="Times New Roman" panose="02020603050405020304" pitchFamily="18" charset="0"/>
              </a:rPr>
              <a:t>* Hướng phát triển đồ án:</a:t>
            </a:r>
          </a:p>
          <a:p>
            <a:r>
              <a:rPr lang="vi-VN" sz="2400" smtClean="0">
                <a:latin typeface="Times New Roman" panose="02020603050405020304" pitchFamily="18" charset="0"/>
                <a:cs typeface="Times New Roman" panose="02020603050405020304" pitchFamily="18" charset="0"/>
              </a:rPr>
              <a:t>- Phát triển thành các ứng dụng cần đến quá trình nhận dạng khuôn mặt.</a:t>
            </a:r>
          </a:p>
          <a:p>
            <a:r>
              <a:rPr lang="vi-VN" sz="2400" smtClean="0">
                <a:latin typeface="Times New Roman" panose="02020603050405020304" pitchFamily="18" charset="0"/>
                <a:cs typeface="Times New Roman" panose="02020603050405020304" pitchFamily="18" charset="0"/>
              </a:rPr>
              <a:t>- Phát triển thêm phần Web server để lưu trữ, xử lý dữ liệu.</a:t>
            </a:r>
            <a:endParaRPr lang="vi-VN" sz="2400">
              <a:latin typeface="Times New Roman" panose="02020603050405020304" pitchFamily="18" charset="0"/>
              <a:cs typeface="Times New Roman" panose="02020603050405020304" pitchFamily="18" charset="0"/>
            </a:endParaRPr>
          </a:p>
        </p:txBody>
      </p:sp>
      <p:graphicFrame>
        <p:nvGraphicFramePr>
          <p:cNvPr id="9" name="Diagram 8"/>
          <p:cNvGraphicFramePr/>
          <p:nvPr>
            <p:extLst>
              <p:ext uri="{D42A27DB-BD31-4B8C-83A1-F6EECF244321}">
                <p14:modId xmlns:p14="http://schemas.microsoft.com/office/powerpoint/2010/main" val="3252582795"/>
              </p:ext>
            </p:extLst>
          </p:nvPr>
        </p:nvGraphicFramePr>
        <p:xfrm>
          <a:off x="1242794" y="349626"/>
          <a:ext cx="9912886" cy="4965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26</a:t>
            </a:fld>
            <a:endParaRPr lang="vi-VN"/>
          </a:p>
        </p:txBody>
      </p:sp>
    </p:spTree>
    <p:extLst>
      <p:ext uri="{BB962C8B-B14F-4D97-AF65-F5344CB8AC3E}">
        <p14:creationId xmlns:p14="http://schemas.microsoft.com/office/powerpoint/2010/main" val="123997557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Kết thúc</a:t>
            </a:r>
            <a:endParaRPr lang="vi-VN" sz="400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ctr"/>
            <a:r>
              <a:rPr lang="vi-VN" sz="6600" smtClean="0">
                <a:solidFill>
                  <a:srgbClr val="0070C0"/>
                </a:solidFill>
                <a:latin typeface="Times New Roman" panose="02020603050405020304" pitchFamily="18" charset="0"/>
                <a:cs typeface="Times New Roman" panose="02020603050405020304" pitchFamily="18" charset="0"/>
              </a:rPr>
              <a:t>CẢM ƠN MỌI NGƯỜI ĐÃ LẮNG NGHE</a:t>
            </a:r>
            <a:endParaRPr lang="vi-VN" sz="6600">
              <a:solidFill>
                <a:srgbClr val="0070C0"/>
              </a:solidFill>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27</a:t>
            </a:fld>
            <a:endParaRPr lang="vi-VN"/>
          </a:p>
        </p:txBody>
      </p:sp>
      <p:graphicFrame>
        <p:nvGraphicFramePr>
          <p:cNvPr id="7" name="Diagram 6"/>
          <p:cNvGraphicFramePr/>
          <p:nvPr>
            <p:extLst>
              <p:ext uri="{D42A27DB-BD31-4B8C-83A1-F6EECF244321}">
                <p14:modId xmlns:p14="http://schemas.microsoft.com/office/powerpoint/2010/main" val="1364640918"/>
              </p:ext>
            </p:extLst>
          </p:nvPr>
        </p:nvGraphicFramePr>
        <p:xfrm>
          <a:off x="1242794" y="349626"/>
          <a:ext cx="9912886" cy="4965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72619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900952"/>
          </a:xfrm>
        </p:spPr>
        <p:txBody>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36"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572571" y="2085700"/>
            <a:ext cx="4787921"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3600" b="1" smtClean="0">
                <a:solidFill>
                  <a:srgbClr val="FF0000"/>
                </a:solidFill>
              </a:rPr>
              <a:t>Đặt vấn đề</a:t>
            </a:r>
            <a:endParaRPr lang="en-US" altLang="en-US" sz="3600" b="1">
              <a:solidFill>
                <a:srgbClr val="FF0000"/>
              </a:solidFill>
            </a:endParaRPr>
          </a:p>
        </p:txBody>
      </p:sp>
      <p:grpSp>
        <p:nvGrpSpPr>
          <p:cNvPr id="37" name="Group 48">
            <a:extLst>
              <a:ext uri="{FF2B5EF4-FFF2-40B4-BE49-F238E27FC236}">
                <a16:creationId xmlns:a16="http://schemas.microsoft.com/office/drawing/2014/main" id="{4FECA8FD-AF92-4611-9F6E-519525888D7C}"/>
              </a:ext>
            </a:extLst>
          </p:cNvPr>
          <p:cNvGrpSpPr>
            <a:grpSpLocks/>
          </p:cNvGrpSpPr>
          <p:nvPr/>
        </p:nvGrpSpPr>
        <p:grpSpPr bwMode="auto">
          <a:xfrm>
            <a:off x="3099180" y="2149200"/>
            <a:ext cx="412752" cy="381000"/>
            <a:chOff x="2078" y="1680"/>
            <a:chExt cx="1615" cy="1615"/>
          </a:xfrm>
        </p:grpSpPr>
        <p:sp>
          <p:nvSpPr>
            <p:cNvPr id="38"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9"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0"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1"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2"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43"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44" name="AutoShape 46">
            <a:extLst>
              <a:ext uri="{FF2B5EF4-FFF2-40B4-BE49-F238E27FC236}">
                <a16:creationId xmlns:a16="http://schemas.microsoft.com/office/drawing/2014/main" id="{F9B86953-B528-43B8-96D8-17BBB37929FC}"/>
              </a:ext>
            </a:extLst>
          </p:cNvPr>
          <p:cNvSpPr>
            <a:spLocks noChangeArrowheads="1"/>
          </p:cNvSpPr>
          <p:nvPr/>
        </p:nvSpPr>
        <p:spPr bwMode="gray">
          <a:xfrm>
            <a:off x="4055827" y="2982052"/>
            <a:ext cx="4787921"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smtClean="0"/>
              <a:t>Bài toán nhận diện khuôn mặt</a:t>
            </a:r>
            <a:endParaRPr lang="en-US" altLang="en-US" sz="2500"/>
          </a:p>
        </p:txBody>
      </p:sp>
      <p:grpSp>
        <p:nvGrpSpPr>
          <p:cNvPr id="45" name="Group 55">
            <a:extLst>
              <a:ext uri="{FF2B5EF4-FFF2-40B4-BE49-F238E27FC236}">
                <a16:creationId xmlns:a16="http://schemas.microsoft.com/office/drawing/2014/main" id="{20C5310B-52CF-4ACB-8361-1BBEE68E4D82}"/>
              </a:ext>
            </a:extLst>
          </p:cNvPr>
          <p:cNvGrpSpPr>
            <a:grpSpLocks/>
          </p:cNvGrpSpPr>
          <p:nvPr/>
        </p:nvGrpSpPr>
        <p:grpSpPr bwMode="auto">
          <a:xfrm>
            <a:off x="3572571" y="3045891"/>
            <a:ext cx="412752" cy="381000"/>
            <a:chOff x="2078" y="1680"/>
            <a:chExt cx="1615" cy="1615"/>
          </a:xfrm>
        </p:grpSpPr>
        <p:sp>
          <p:nvSpPr>
            <p:cNvPr id="46"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7"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48"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49"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0"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1"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52" name="AutoShape 45">
            <a:extLst>
              <a:ext uri="{FF2B5EF4-FFF2-40B4-BE49-F238E27FC236}">
                <a16:creationId xmlns:a16="http://schemas.microsoft.com/office/drawing/2014/main" id="{2A545BFA-4B77-4F96-A14F-7C7BEB1F4989}"/>
              </a:ext>
            </a:extLst>
          </p:cNvPr>
          <p:cNvSpPr>
            <a:spLocks noChangeArrowheads="1"/>
          </p:cNvSpPr>
          <p:nvPr/>
        </p:nvSpPr>
        <p:spPr bwMode="gray">
          <a:xfrm>
            <a:off x="4055827" y="4007115"/>
            <a:ext cx="4787921"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smtClean="0"/>
              <a:t>Ứng dụng nhận diện khuôn mặt</a:t>
            </a:r>
            <a:endParaRPr lang="en-US" altLang="en-US" sz="2500"/>
          </a:p>
        </p:txBody>
      </p:sp>
      <p:grpSp>
        <p:nvGrpSpPr>
          <p:cNvPr id="53" name="Group 62">
            <a:extLst>
              <a:ext uri="{FF2B5EF4-FFF2-40B4-BE49-F238E27FC236}">
                <a16:creationId xmlns:a16="http://schemas.microsoft.com/office/drawing/2014/main" id="{C9736739-83DE-405F-9AAD-71973CF65B9B}"/>
              </a:ext>
            </a:extLst>
          </p:cNvPr>
          <p:cNvGrpSpPr>
            <a:grpSpLocks/>
          </p:cNvGrpSpPr>
          <p:nvPr/>
        </p:nvGrpSpPr>
        <p:grpSpPr bwMode="auto">
          <a:xfrm>
            <a:off x="3527334" y="4070615"/>
            <a:ext cx="412752" cy="381000"/>
            <a:chOff x="2078" y="1680"/>
            <a:chExt cx="1615" cy="1615"/>
          </a:xfrm>
        </p:grpSpPr>
        <p:sp>
          <p:nvSpPr>
            <p:cNvPr id="54"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5"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6"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57"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58"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59"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60"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636071" y="4937366"/>
            <a:ext cx="4787921"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Kết </a:t>
            </a:r>
            <a:r>
              <a:rPr lang="en-US" altLang="en-US" sz="2500" smtClean="0"/>
              <a:t>quả </a:t>
            </a:r>
            <a:r>
              <a:rPr lang="en-US" altLang="en-US" sz="2500"/>
              <a:t>và h</a:t>
            </a:r>
            <a:r>
              <a:rPr lang="vi-VN" altLang="en-US" sz="2500"/>
              <a:t>ư</a:t>
            </a:r>
            <a:r>
              <a:rPr lang="en-US" altLang="en-US" sz="2500"/>
              <a:t>ớng phát triển</a:t>
            </a:r>
          </a:p>
        </p:txBody>
      </p:sp>
      <p:grpSp>
        <p:nvGrpSpPr>
          <p:cNvPr id="61" name="Group 69">
            <a:extLst>
              <a:ext uri="{FF2B5EF4-FFF2-40B4-BE49-F238E27FC236}">
                <a16:creationId xmlns:a16="http://schemas.microsoft.com/office/drawing/2014/main" id="{AB7BDF74-9BDB-4C30-BADC-A53751533084}"/>
              </a:ext>
            </a:extLst>
          </p:cNvPr>
          <p:cNvGrpSpPr>
            <a:grpSpLocks/>
          </p:cNvGrpSpPr>
          <p:nvPr/>
        </p:nvGrpSpPr>
        <p:grpSpPr bwMode="auto">
          <a:xfrm>
            <a:off x="3093517" y="5000866"/>
            <a:ext cx="412752" cy="381000"/>
            <a:chOff x="2078" y="1680"/>
            <a:chExt cx="1615" cy="1615"/>
          </a:xfrm>
        </p:grpSpPr>
        <p:sp>
          <p:nvSpPr>
            <p:cNvPr id="62"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3"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4"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65"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66"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67"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3</a:t>
            </a:fld>
            <a:endParaRPr lang="vi-VN"/>
          </a:p>
        </p:txBody>
      </p:sp>
    </p:spTree>
    <p:extLst>
      <p:ext uri="{BB962C8B-B14F-4D97-AF65-F5344CB8AC3E}">
        <p14:creationId xmlns:p14="http://schemas.microsoft.com/office/powerpoint/2010/main" val="28184030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mtClean="0">
                <a:solidFill>
                  <a:schemeClr val="tx1"/>
                </a:solidFill>
                <a:latin typeface="Times New Roman" panose="02020603050405020304" pitchFamily="18" charset="0"/>
                <a:cs typeface="Times New Roman" panose="02020603050405020304" pitchFamily="18" charset="0"/>
              </a:rPr>
              <a:t>Giới thiệu</a:t>
            </a:r>
            <a:endParaRPr lang="vi-VN">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9840" y="1869141"/>
            <a:ext cx="6032595" cy="4558553"/>
          </a:xfrm>
        </p:spPr>
        <p:txBody>
          <a:bodyPr>
            <a:normAutofit/>
          </a:bodyPr>
          <a:lstStyle/>
          <a:p>
            <a:pPr marL="0" indent="0">
              <a:buNone/>
            </a:pPr>
            <a:r>
              <a:rPr lang="en-US" sz="2400">
                <a:latin typeface="Times New Roman" panose="02020603050405020304" pitchFamily="18" charset="0"/>
                <a:cs typeface="Times New Roman" panose="02020603050405020304" pitchFamily="18" charset="0"/>
              </a:rPr>
              <a:t>-</a:t>
            </a:r>
            <a:r>
              <a:rPr lang="en-US" sz="2400" smtClean="0">
                <a:latin typeface="Times New Roman" panose="02020603050405020304" pitchFamily="18" charset="0"/>
                <a:cs typeface="Times New Roman" panose="02020603050405020304" pitchFamily="18" charset="0"/>
              </a:rPr>
              <a:t> Trí tuệ nhân tạo giúp ích cho con người trong rất nhiều lĩnh vực của cuộc sống.</a:t>
            </a:r>
          </a:p>
          <a:p>
            <a:pPr marL="0" indent="0">
              <a:buNone/>
            </a:pPr>
            <a:r>
              <a:rPr lang="en-US" sz="2400" smtClean="0">
                <a:latin typeface="Times New Roman" panose="02020603050405020304" pitchFamily="18" charset="0"/>
                <a:cs typeface="Times New Roman" panose="02020603050405020304" pitchFamily="18" charset="0"/>
              </a:rPr>
              <a:t>- Thị giác máy tính (Computer Vision) là một trong những lĩnh vực đang rất được quan tâm.</a:t>
            </a:r>
          </a:p>
          <a:p>
            <a:pPr marL="0" indent="0">
              <a:buNone/>
            </a:pPr>
            <a:r>
              <a:rPr lang="en-US" sz="2400" smtClean="0">
                <a:latin typeface="Times New Roman" panose="02020603050405020304" pitchFamily="18" charset="0"/>
                <a:cs typeface="Times New Roman" panose="02020603050405020304" pitchFamily="18" charset="0"/>
              </a:rPr>
              <a:t>- Một trong những bài toán đặc trưng nhất của thị giác máy tính là nhận dạng khuôn mặt người.</a:t>
            </a:r>
          </a:p>
          <a:p>
            <a:pPr marL="0" indent="0">
              <a:buNone/>
            </a:pPr>
            <a:r>
              <a:rPr lang="en-US" sz="2400" smtClean="0">
                <a:latin typeface="Times New Roman" panose="02020603050405020304" pitchFamily="18" charset="0"/>
                <a:cs typeface="Times New Roman" panose="02020603050405020304" pitchFamily="18" charset="0"/>
              </a:rPr>
              <a:t>- Phần lớn các hệ thống nhận dạng khuôn mặt được xây dựng trên hệ thống máy tính.</a:t>
            </a:r>
          </a:p>
          <a:p>
            <a:pPr marL="0" indent="0">
              <a:buNone/>
            </a:pPr>
            <a:r>
              <a:rPr lang="en-US" sz="2400" smtClean="0">
                <a:latin typeface="Times New Roman" panose="02020603050405020304" pitchFamily="18" charset="0"/>
                <a:cs typeface="Times New Roman" panose="02020603050405020304" pitchFamily="18" charset="0"/>
              </a:rPr>
              <a:t>=&gt; Không thuận tiện, linh hoạt.</a:t>
            </a:r>
          </a:p>
        </p:txBody>
      </p:sp>
      <p:graphicFrame>
        <p:nvGraphicFramePr>
          <p:cNvPr id="5" name="Diagram 4"/>
          <p:cNvGraphicFramePr/>
          <p:nvPr>
            <p:extLst>
              <p:ext uri="{D42A27DB-BD31-4B8C-83A1-F6EECF244321}">
                <p14:modId xmlns:p14="http://schemas.microsoft.com/office/powerpoint/2010/main" val="3740316258"/>
              </p:ext>
            </p:extLst>
          </p:nvPr>
        </p:nvGraphicFramePr>
        <p:xfrm>
          <a:off x="1484309" y="317534"/>
          <a:ext cx="9728174" cy="4876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p:cNvPicPr>
            <a:picLocks noChangeAspect="1"/>
          </p:cNvPicPr>
          <p:nvPr/>
        </p:nvPicPr>
        <p:blipFill>
          <a:blip r:embed="rId7"/>
          <a:stretch>
            <a:fillRect/>
          </a:stretch>
        </p:blipFill>
        <p:spPr>
          <a:xfrm>
            <a:off x="7499860" y="2299446"/>
            <a:ext cx="4324559" cy="2783541"/>
          </a:xfrm>
          <a:prstGeom prst="rect">
            <a:avLst/>
          </a:prstGeom>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6" name="Slide Number Placeholder 5"/>
          <p:cNvSpPr>
            <a:spLocks noGrp="1"/>
          </p:cNvSpPr>
          <p:nvPr>
            <p:ph type="sldNum" sz="quarter" idx="12"/>
          </p:nvPr>
        </p:nvSpPr>
        <p:spPr/>
        <p:txBody>
          <a:bodyPr/>
          <a:lstStyle/>
          <a:p>
            <a:fld id="{9822A960-0A2D-45DD-BBFF-B606E0937EC1}" type="slidenum">
              <a:rPr lang="vi-VN" smtClean="0"/>
              <a:t>4</a:t>
            </a:fld>
            <a:endParaRPr lang="vi-VN"/>
          </a:p>
        </p:txBody>
      </p:sp>
    </p:spTree>
    <p:extLst>
      <p:ext uri="{BB962C8B-B14F-4D97-AF65-F5344CB8AC3E}">
        <p14:creationId xmlns:p14="http://schemas.microsoft.com/office/powerpoint/2010/main" val="2655483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mtClean="0">
                <a:solidFill>
                  <a:schemeClr val="tx1"/>
                </a:solidFill>
                <a:latin typeface="Times New Roman" panose="02020603050405020304" pitchFamily="18" charset="0"/>
                <a:cs typeface="Times New Roman" panose="02020603050405020304" pitchFamily="18" charset="0"/>
              </a:rPr>
              <a:t>Giới thiệu</a:t>
            </a:r>
            <a:endParaRPr lang="vi-VN">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49840" y="1869141"/>
            <a:ext cx="6032595" cy="4558553"/>
          </a:xfrm>
        </p:spPr>
        <p:txBody>
          <a:bodyPr>
            <a:normAutofit/>
          </a:bodyPr>
          <a:lstStyle/>
          <a:p>
            <a:pPr>
              <a:buFontTx/>
              <a:buChar char="-"/>
            </a:pPr>
            <a:r>
              <a:rPr lang="en-US" sz="2400" smtClean="0">
                <a:latin typeface="Times New Roman" panose="02020603050405020304" pitchFamily="18" charset="0"/>
                <a:cs typeface="Times New Roman" panose="02020603050405020304" pitchFamily="18" charset="0"/>
              </a:rPr>
              <a:t>Thiết bị di động ngày càng phổ biến rộng rãi, liên tục được nâng cấp tốc độ xử lý.</a:t>
            </a:r>
          </a:p>
          <a:p>
            <a:pPr>
              <a:buFontTx/>
              <a:buChar char="-"/>
            </a:pPr>
            <a:r>
              <a:rPr lang="en-US" sz="2400" smtClean="0">
                <a:latin typeface="Times New Roman" panose="02020603050405020304" pitchFamily="18" charset="0"/>
                <a:cs typeface="Times New Roman" panose="02020603050405020304" pitchFamily="18" charset="0"/>
              </a:rPr>
              <a:t>Nhu cầu nhận dạng cho các hệ thống nhỏ, không cài đặt phức tạp, linh hoạt, tiết kiệm chi phí.</a:t>
            </a:r>
          </a:p>
          <a:p>
            <a:pPr marL="0" indent="0">
              <a:buNone/>
            </a:pPr>
            <a:r>
              <a:rPr lang="en-US" sz="2400" smtClean="0">
                <a:latin typeface="Times New Roman" panose="02020603050405020304" pitchFamily="18" charset="0"/>
                <a:cs typeface="Times New Roman" panose="02020603050405020304" pitchFamily="18" charset="0"/>
              </a:rPr>
              <a:t>=&gt; Xây dựng ứng dụng nhận diện khuôn mặt trên điện thoại di động.</a:t>
            </a:r>
          </a:p>
        </p:txBody>
      </p:sp>
      <p:pic>
        <p:nvPicPr>
          <p:cNvPr id="4" name="Picture 3"/>
          <p:cNvPicPr>
            <a:picLocks noChangeAspect="1"/>
          </p:cNvPicPr>
          <p:nvPr/>
        </p:nvPicPr>
        <p:blipFill>
          <a:blip r:embed="rId2"/>
          <a:stretch>
            <a:fillRect/>
          </a:stretch>
        </p:blipFill>
        <p:spPr>
          <a:xfrm>
            <a:off x="7863071" y="1771982"/>
            <a:ext cx="3639951" cy="4394656"/>
          </a:xfrm>
          <a:prstGeom prst="rect">
            <a:avLst/>
          </a:prstGeom>
        </p:spPr>
      </p:pic>
      <p:sp>
        <p:nvSpPr>
          <p:cNvPr id="6" name="Footer Placeholder 5"/>
          <p:cNvSpPr>
            <a:spLocks noGrp="1"/>
          </p:cNvSpPr>
          <p:nvPr>
            <p:ph type="ftr" sz="quarter" idx="11"/>
          </p:nvPr>
        </p:nvSpPr>
        <p:spPr/>
        <p:txBody>
          <a:bodyPr/>
          <a:lstStyle/>
          <a:p>
            <a:r>
              <a:rPr lang="vi-VN" smtClean="0"/>
              <a:t>Phạm Quang Huy</a:t>
            </a:r>
            <a:endParaRPr lang="vi-VN"/>
          </a:p>
        </p:txBody>
      </p:sp>
      <p:sp>
        <p:nvSpPr>
          <p:cNvPr id="7" name="Slide Number Placeholder 6"/>
          <p:cNvSpPr>
            <a:spLocks noGrp="1"/>
          </p:cNvSpPr>
          <p:nvPr>
            <p:ph type="sldNum" sz="quarter" idx="12"/>
          </p:nvPr>
        </p:nvSpPr>
        <p:spPr/>
        <p:txBody>
          <a:bodyPr/>
          <a:lstStyle/>
          <a:p>
            <a:fld id="{9822A960-0A2D-45DD-BBFF-B606E0937EC1}" type="slidenum">
              <a:rPr lang="vi-VN" smtClean="0"/>
              <a:t>5</a:t>
            </a:fld>
            <a:endParaRPr lang="vi-VN"/>
          </a:p>
        </p:txBody>
      </p:sp>
      <p:graphicFrame>
        <p:nvGraphicFramePr>
          <p:cNvPr id="11" name="Diagram 10"/>
          <p:cNvGraphicFramePr/>
          <p:nvPr>
            <p:extLst>
              <p:ext uri="{D42A27DB-BD31-4B8C-83A1-F6EECF244321}">
                <p14:modId xmlns:p14="http://schemas.microsoft.com/office/powerpoint/2010/main" val="2805969316"/>
              </p:ext>
            </p:extLst>
          </p:nvPr>
        </p:nvGraphicFramePr>
        <p:xfrm>
          <a:off x="1484309" y="317534"/>
          <a:ext cx="9728174" cy="4876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579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5027" y="215224"/>
            <a:ext cx="10018713" cy="1317810"/>
          </a:xfrm>
        </p:spPr>
        <p:txBody>
          <a:bodyPr>
            <a:normAutofit/>
          </a:bodyPr>
          <a:lstStyle/>
          <a:p>
            <a:r>
              <a:rPr lang="en-US" smtClean="0">
                <a:latin typeface="Times New Roman" panose="02020603050405020304" pitchFamily="18" charset="0"/>
                <a:cs typeface="Times New Roman" panose="02020603050405020304" pitchFamily="18" charset="0"/>
              </a:rPr>
              <a:t>Nội dung trình bày</a:t>
            </a:r>
            <a:endParaRPr lang="vi-VN">
              <a:latin typeface="Times New Roman" panose="02020603050405020304" pitchFamily="18" charset="0"/>
              <a:cs typeface="Times New Roman" panose="02020603050405020304" pitchFamily="18" charset="0"/>
            </a:endParaRPr>
          </a:p>
        </p:txBody>
      </p:sp>
      <p:sp>
        <p:nvSpPr>
          <p:cNvPr id="4" name="AutoShape 47">
            <a:extLst>
              <a:ext uri="{FF2B5EF4-FFF2-40B4-BE49-F238E27FC236}">
                <a16:creationId xmlns:a16="http://schemas.microsoft.com/office/drawing/2014/main" id="{4AC96063-093F-4532-82D3-371ADE11483F}"/>
              </a:ext>
            </a:extLst>
          </p:cNvPr>
          <p:cNvSpPr>
            <a:spLocks noChangeArrowheads="1"/>
          </p:cNvSpPr>
          <p:nvPr/>
        </p:nvSpPr>
        <p:spPr bwMode="gray">
          <a:xfrm>
            <a:off x="3083661" y="2062576"/>
            <a:ext cx="5951056" cy="508000"/>
          </a:xfrm>
          <a:prstGeom prst="roundRect">
            <a:avLst>
              <a:gd name="adj" fmla="val 50000"/>
            </a:avLst>
          </a:prstGeom>
          <a:solidFill>
            <a:schemeClr val="accent5">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smtClean="0"/>
              <a:t>Đặt vấn đề</a:t>
            </a:r>
            <a:endParaRPr lang="en-US" altLang="en-US" sz="2500"/>
          </a:p>
        </p:txBody>
      </p:sp>
      <p:grpSp>
        <p:nvGrpSpPr>
          <p:cNvPr id="5" name="Group 48">
            <a:extLst>
              <a:ext uri="{FF2B5EF4-FFF2-40B4-BE49-F238E27FC236}">
                <a16:creationId xmlns:a16="http://schemas.microsoft.com/office/drawing/2014/main" id="{4FECA8FD-AF92-4611-9F6E-519525888D7C}"/>
              </a:ext>
            </a:extLst>
          </p:cNvPr>
          <p:cNvGrpSpPr>
            <a:grpSpLocks/>
          </p:cNvGrpSpPr>
          <p:nvPr/>
        </p:nvGrpSpPr>
        <p:grpSpPr bwMode="auto">
          <a:xfrm>
            <a:off x="2473711" y="2126076"/>
            <a:ext cx="513022" cy="381000"/>
            <a:chOff x="2078" y="1680"/>
            <a:chExt cx="1615" cy="1615"/>
          </a:xfrm>
        </p:grpSpPr>
        <p:sp>
          <p:nvSpPr>
            <p:cNvPr id="6" name="Oval 49">
              <a:extLst>
                <a:ext uri="{FF2B5EF4-FFF2-40B4-BE49-F238E27FC236}">
                  <a16:creationId xmlns:a16="http://schemas.microsoft.com/office/drawing/2014/main" id="{EB4D1D81-D251-43A9-ABEB-38B64C95AF3A}"/>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7" name="Oval 50">
              <a:extLst>
                <a:ext uri="{FF2B5EF4-FFF2-40B4-BE49-F238E27FC236}">
                  <a16:creationId xmlns:a16="http://schemas.microsoft.com/office/drawing/2014/main" id="{E3E5347A-379D-4753-973F-6E0924E1C090}"/>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8" name="Oval 51">
              <a:extLst>
                <a:ext uri="{FF2B5EF4-FFF2-40B4-BE49-F238E27FC236}">
                  <a16:creationId xmlns:a16="http://schemas.microsoft.com/office/drawing/2014/main" id="{EB4F2A88-B325-49FF-988C-2F124B5E6A7B}"/>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9" name="Oval 52">
              <a:extLst>
                <a:ext uri="{FF2B5EF4-FFF2-40B4-BE49-F238E27FC236}">
                  <a16:creationId xmlns:a16="http://schemas.microsoft.com/office/drawing/2014/main" id="{6CAB8A94-B47A-4C19-AD39-AA7F267DC817}"/>
                </a:ext>
              </a:extLst>
            </p:cNvPr>
            <p:cNvSpPr>
              <a:spLocks noChangeArrowheads="1"/>
            </p:cNvSpPr>
            <p:nvPr/>
          </p:nvSpPr>
          <p:spPr bwMode="gray">
            <a:xfrm>
              <a:off x="2254" y="1856"/>
              <a:ext cx="1262" cy="1264"/>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0" name="Oval 53">
              <a:extLst>
                <a:ext uri="{FF2B5EF4-FFF2-40B4-BE49-F238E27FC236}">
                  <a16:creationId xmlns:a16="http://schemas.microsoft.com/office/drawing/2014/main" id="{3D0FEE35-E3E8-4A76-AAF8-00F784DFC565}"/>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1" name="Oval 54">
              <a:extLst>
                <a:ext uri="{FF2B5EF4-FFF2-40B4-BE49-F238E27FC236}">
                  <a16:creationId xmlns:a16="http://schemas.microsoft.com/office/drawing/2014/main" id="{A2E77D4D-68ED-49D4-9F52-C97F1FBF2C00}"/>
                </a:ext>
              </a:extLst>
            </p:cNvPr>
            <p:cNvSpPr>
              <a:spLocks noChangeArrowheads="1"/>
            </p:cNvSpPr>
            <p:nvPr/>
          </p:nvSpPr>
          <p:spPr bwMode="gray">
            <a:xfrm>
              <a:off x="2337" y="1939"/>
              <a:ext cx="1096" cy="1098"/>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12" name="AutoShape 46">
            <a:extLst>
              <a:ext uri="{FF2B5EF4-FFF2-40B4-BE49-F238E27FC236}">
                <a16:creationId xmlns:a16="http://schemas.microsoft.com/office/drawing/2014/main" id="{F9B86953-B528-43B8-96D8-17BBB37929FC}"/>
              </a:ext>
            </a:extLst>
          </p:cNvPr>
          <p:cNvSpPr>
            <a:spLocks noChangeArrowheads="1"/>
          </p:cNvSpPr>
          <p:nvPr/>
        </p:nvSpPr>
        <p:spPr bwMode="gray">
          <a:xfrm>
            <a:off x="3566916" y="2958928"/>
            <a:ext cx="6955507" cy="508000"/>
          </a:xfrm>
          <a:prstGeom prst="roundRect">
            <a:avLst>
              <a:gd name="adj" fmla="val 50000"/>
            </a:avLst>
          </a:prstGeom>
          <a:solidFill>
            <a:schemeClr val="accent1">
              <a:lumMod val="60000"/>
              <a:lumOff val="4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3600" b="1" smtClean="0">
                <a:solidFill>
                  <a:srgbClr val="FF0000"/>
                </a:solidFill>
              </a:rPr>
              <a:t>Bài toán nhận diện khuôn mặt</a:t>
            </a:r>
            <a:endParaRPr lang="en-US" altLang="en-US" sz="3600" b="1">
              <a:solidFill>
                <a:srgbClr val="FF0000"/>
              </a:solidFill>
            </a:endParaRPr>
          </a:p>
        </p:txBody>
      </p:sp>
      <p:grpSp>
        <p:nvGrpSpPr>
          <p:cNvPr id="13" name="Group 55">
            <a:extLst>
              <a:ext uri="{FF2B5EF4-FFF2-40B4-BE49-F238E27FC236}">
                <a16:creationId xmlns:a16="http://schemas.microsoft.com/office/drawing/2014/main" id="{20C5310B-52CF-4ACB-8361-1BBEE68E4D82}"/>
              </a:ext>
            </a:extLst>
          </p:cNvPr>
          <p:cNvGrpSpPr>
            <a:grpSpLocks/>
          </p:cNvGrpSpPr>
          <p:nvPr/>
        </p:nvGrpSpPr>
        <p:grpSpPr bwMode="auto">
          <a:xfrm>
            <a:off x="2915780" y="3049201"/>
            <a:ext cx="513022" cy="381000"/>
            <a:chOff x="2078" y="1680"/>
            <a:chExt cx="1615" cy="1615"/>
          </a:xfrm>
        </p:grpSpPr>
        <p:sp>
          <p:nvSpPr>
            <p:cNvPr id="14" name="Oval 56">
              <a:extLst>
                <a:ext uri="{FF2B5EF4-FFF2-40B4-BE49-F238E27FC236}">
                  <a16:creationId xmlns:a16="http://schemas.microsoft.com/office/drawing/2014/main" id="{199DA79D-D87F-4D21-A175-990F56747666}"/>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5" name="Oval 57">
              <a:extLst>
                <a:ext uri="{FF2B5EF4-FFF2-40B4-BE49-F238E27FC236}">
                  <a16:creationId xmlns:a16="http://schemas.microsoft.com/office/drawing/2014/main" id="{05FEBA44-3B84-4800-B6CE-7B12586D07C9}"/>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6" name="Oval 58">
              <a:extLst>
                <a:ext uri="{FF2B5EF4-FFF2-40B4-BE49-F238E27FC236}">
                  <a16:creationId xmlns:a16="http://schemas.microsoft.com/office/drawing/2014/main" id="{9FA11A94-FF1C-4EAB-AF84-8F29DE6A5264}"/>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17" name="Oval 59">
              <a:extLst>
                <a:ext uri="{FF2B5EF4-FFF2-40B4-BE49-F238E27FC236}">
                  <a16:creationId xmlns:a16="http://schemas.microsoft.com/office/drawing/2014/main" id="{1D8D2BAE-A69B-4989-A762-DDEC178B2FA3}"/>
                </a:ext>
              </a:extLst>
            </p:cNvPr>
            <p:cNvSpPr>
              <a:spLocks noChangeArrowheads="1"/>
            </p:cNvSpPr>
            <p:nvPr/>
          </p:nvSpPr>
          <p:spPr bwMode="gray">
            <a:xfrm>
              <a:off x="2254" y="1856"/>
              <a:ext cx="1262" cy="1264"/>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18" name="Oval 60">
              <a:extLst>
                <a:ext uri="{FF2B5EF4-FFF2-40B4-BE49-F238E27FC236}">
                  <a16:creationId xmlns:a16="http://schemas.microsoft.com/office/drawing/2014/main" id="{B20A6211-1278-42CC-9ED6-BE2EDBEF2F9B}"/>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19" name="Oval 61">
              <a:extLst>
                <a:ext uri="{FF2B5EF4-FFF2-40B4-BE49-F238E27FC236}">
                  <a16:creationId xmlns:a16="http://schemas.microsoft.com/office/drawing/2014/main" id="{A1B2640D-09C6-416B-A4AB-2B0BB1975A81}"/>
                </a:ext>
              </a:extLst>
            </p:cNvPr>
            <p:cNvSpPr>
              <a:spLocks noChangeArrowheads="1"/>
            </p:cNvSpPr>
            <p:nvPr/>
          </p:nvSpPr>
          <p:spPr bwMode="gray">
            <a:xfrm>
              <a:off x="2337" y="1939"/>
              <a:ext cx="1096" cy="1098"/>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0" name="AutoShape 45">
            <a:extLst>
              <a:ext uri="{FF2B5EF4-FFF2-40B4-BE49-F238E27FC236}">
                <a16:creationId xmlns:a16="http://schemas.microsoft.com/office/drawing/2014/main" id="{2A545BFA-4B77-4F96-A14F-7C7BEB1F4989}"/>
              </a:ext>
            </a:extLst>
          </p:cNvPr>
          <p:cNvSpPr>
            <a:spLocks noChangeArrowheads="1"/>
          </p:cNvSpPr>
          <p:nvPr/>
        </p:nvSpPr>
        <p:spPr bwMode="gray">
          <a:xfrm>
            <a:off x="3566917" y="3983991"/>
            <a:ext cx="5951056" cy="508000"/>
          </a:xfrm>
          <a:prstGeom prst="roundRect">
            <a:avLst>
              <a:gd name="adj" fmla="val 50000"/>
            </a:avLst>
          </a:prstGeom>
          <a:solidFill>
            <a:schemeClr val="accent1">
              <a:lumMod val="40000"/>
              <a:lumOff val="6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smtClean="0"/>
              <a:t>Ứng dụng nhận diện khuôn mặt</a:t>
            </a:r>
            <a:endParaRPr lang="en-US" altLang="en-US" sz="2500"/>
          </a:p>
        </p:txBody>
      </p:sp>
      <p:grpSp>
        <p:nvGrpSpPr>
          <p:cNvPr id="21" name="Group 62">
            <a:extLst>
              <a:ext uri="{FF2B5EF4-FFF2-40B4-BE49-F238E27FC236}">
                <a16:creationId xmlns:a16="http://schemas.microsoft.com/office/drawing/2014/main" id="{C9736739-83DE-405F-9AAD-71973CF65B9B}"/>
              </a:ext>
            </a:extLst>
          </p:cNvPr>
          <p:cNvGrpSpPr>
            <a:grpSpLocks/>
          </p:cNvGrpSpPr>
          <p:nvPr/>
        </p:nvGrpSpPr>
        <p:grpSpPr bwMode="auto">
          <a:xfrm>
            <a:off x="2905346" y="4070541"/>
            <a:ext cx="513022" cy="381000"/>
            <a:chOff x="2078" y="1680"/>
            <a:chExt cx="1615" cy="1615"/>
          </a:xfrm>
        </p:grpSpPr>
        <p:sp>
          <p:nvSpPr>
            <p:cNvPr id="22" name="Oval 63">
              <a:extLst>
                <a:ext uri="{FF2B5EF4-FFF2-40B4-BE49-F238E27FC236}">
                  <a16:creationId xmlns:a16="http://schemas.microsoft.com/office/drawing/2014/main" id="{E72077E2-CCDB-4E0E-BB42-82415B9D7C73}"/>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3" name="Oval 64">
              <a:extLst>
                <a:ext uri="{FF2B5EF4-FFF2-40B4-BE49-F238E27FC236}">
                  <a16:creationId xmlns:a16="http://schemas.microsoft.com/office/drawing/2014/main" id="{DC003B65-6EC3-41BA-B60E-F2B67FF41637}"/>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4" name="Oval 65">
              <a:extLst>
                <a:ext uri="{FF2B5EF4-FFF2-40B4-BE49-F238E27FC236}">
                  <a16:creationId xmlns:a16="http://schemas.microsoft.com/office/drawing/2014/main" id="{8ED5A462-8FAB-4D95-B2C5-CA1FAECE1608}"/>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25" name="Oval 66">
              <a:extLst>
                <a:ext uri="{FF2B5EF4-FFF2-40B4-BE49-F238E27FC236}">
                  <a16:creationId xmlns:a16="http://schemas.microsoft.com/office/drawing/2014/main" id="{C9C2313E-82C1-461C-9580-1DD8F04A55D7}"/>
                </a:ext>
              </a:extLst>
            </p:cNvPr>
            <p:cNvSpPr>
              <a:spLocks noChangeArrowheads="1"/>
            </p:cNvSpPr>
            <p:nvPr/>
          </p:nvSpPr>
          <p:spPr bwMode="gray">
            <a:xfrm>
              <a:off x="2254" y="1856"/>
              <a:ext cx="1262" cy="1264"/>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26" name="Oval 67">
              <a:extLst>
                <a:ext uri="{FF2B5EF4-FFF2-40B4-BE49-F238E27FC236}">
                  <a16:creationId xmlns:a16="http://schemas.microsoft.com/office/drawing/2014/main" id="{E6141E90-FA47-4ED9-A112-531329F6C823}"/>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27" name="Oval 68">
              <a:extLst>
                <a:ext uri="{FF2B5EF4-FFF2-40B4-BE49-F238E27FC236}">
                  <a16:creationId xmlns:a16="http://schemas.microsoft.com/office/drawing/2014/main" id="{3C1A1DAB-0E0E-40D5-B744-25450EF3DD44}"/>
                </a:ext>
              </a:extLst>
            </p:cNvPr>
            <p:cNvSpPr>
              <a:spLocks noChangeArrowheads="1"/>
            </p:cNvSpPr>
            <p:nvPr/>
          </p:nvSpPr>
          <p:spPr bwMode="gray">
            <a:xfrm>
              <a:off x="2337" y="1939"/>
              <a:ext cx="1096" cy="1098"/>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28" name="AutoShape 44">
            <a:extLst>
              <a:ext uri="{FF2B5EF4-FFF2-40B4-BE49-F238E27FC236}">
                <a16:creationId xmlns:a16="http://schemas.microsoft.com/office/drawing/2014/main" id="{7868F82D-CD70-4672-AA0C-9EF3E770580C}"/>
              </a:ext>
            </a:extLst>
          </p:cNvPr>
          <p:cNvSpPr>
            <a:spLocks noChangeArrowheads="1"/>
          </p:cNvSpPr>
          <p:nvPr/>
        </p:nvSpPr>
        <p:spPr bwMode="gray">
          <a:xfrm>
            <a:off x="3147161" y="4914242"/>
            <a:ext cx="5951056" cy="508000"/>
          </a:xfrm>
          <a:prstGeom prst="roundRect">
            <a:avLst>
              <a:gd name="adj" fmla="val 50000"/>
            </a:avLst>
          </a:prstGeom>
          <a:solidFill>
            <a:schemeClr val="accent1">
              <a:lumMod val="20000"/>
              <a:lumOff val="80000"/>
            </a:schemeClr>
          </a:solidFill>
          <a:ln w="28575" algn="ctr">
            <a:solidFill>
              <a:schemeClr val="bg2"/>
            </a:solidFill>
            <a:round/>
            <a:headEnd/>
            <a:tailEnd/>
          </a:ln>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2500"/>
              <a:t>Kết </a:t>
            </a:r>
            <a:r>
              <a:rPr lang="en-US" altLang="en-US" sz="2500" smtClean="0"/>
              <a:t>quả</a:t>
            </a:r>
            <a:r>
              <a:rPr lang="en-US" altLang="en-US" sz="2500" smtClean="0"/>
              <a:t> </a:t>
            </a:r>
            <a:r>
              <a:rPr lang="en-US" altLang="en-US" sz="2500"/>
              <a:t>và h</a:t>
            </a:r>
            <a:r>
              <a:rPr lang="vi-VN" altLang="en-US" sz="2500"/>
              <a:t>ư</a:t>
            </a:r>
            <a:r>
              <a:rPr lang="en-US" altLang="en-US" sz="2500"/>
              <a:t>ớng phát triển</a:t>
            </a:r>
          </a:p>
        </p:txBody>
      </p:sp>
      <p:grpSp>
        <p:nvGrpSpPr>
          <p:cNvPr id="29" name="Group 69">
            <a:extLst>
              <a:ext uri="{FF2B5EF4-FFF2-40B4-BE49-F238E27FC236}">
                <a16:creationId xmlns:a16="http://schemas.microsoft.com/office/drawing/2014/main" id="{AB7BDF74-9BDB-4C30-BADC-A53751533084}"/>
              </a:ext>
            </a:extLst>
          </p:cNvPr>
          <p:cNvGrpSpPr>
            <a:grpSpLocks/>
          </p:cNvGrpSpPr>
          <p:nvPr/>
        </p:nvGrpSpPr>
        <p:grpSpPr bwMode="auto">
          <a:xfrm>
            <a:off x="2502936" y="4977742"/>
            <a:ext cx="513022" cy="381000"/>
            <a:chOff x="2078" y="1680"/>
            <a:chExt cx="1615" cy="1615"/>
          </a:xfrm>
        </p:grpSpPr>
        <p:sp>
          <p:nvSpPr>
            <p:cNvPr id="30" name="Oval 70">
              <a:extLst>
                <a:ext uri="{FF2B5EF4-FFF2-40B4-BE49-F238E27FC236}">
                  <a16:creationId xmlns:a16="http://schemas.microsoft.com/office/drawing/2014/main" id="{27512844-5607-4D96-A309-F93192A7037E}"/>
                </a:ext>
              </a:extLst>
            </p:cNvPr>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1" name="Oval 71">
              <a:extLst>
                <a:ext uri="{FF2B5EF4-FFF2-40B4-BE49-F238E27FC236}">
                  <a16:creationId xmlns:a16="http://schemas.microsoft.com/office/drawing/2014/main" id="{CAFC0D2B-3143-4164-AA36-F6AF78512704}"/>
                </a:ext>
              </a:extLst>
            </p:cNvPr>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2" name="Oval 72">
              <a:extLst>
                <a:ext uri="{FF2B5EF4-FFF2-40B4-BE49-F238E27FC236}">
                  <a16:creationId xmlns:a16="http://schemas.microsoft.com/office/drawing/2014/main" id="{6AC1C7B3-D61A-4ACC-86F8-02D38F287946}"/>
                </a:ext>
              </a:extLst>
            </p:cNvPr>
            <p:cNvSpPr>
              <a:spLocks noChangeArrowheads="1"/>
            </p:cNvSpPr>
            <p:nvPr/>
          </p:nvSpPr>
          <p:spPr bwMode="gray">
            <a:xfrm>
              <a:off x="2253" y="1855"/>
              <a:ext cx="1265" cy="126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a:p>
          </p:txBody>
        </p:sp>
        <p:sp>
          <p:nvSpPr>
            <p:cNvPr id="33" name="Oval 73">
              <a:extLst>
                <a:ext uri="{FF2B5EF4-FFF2-40B4-BE49-F238E27FC236}">
                  <a16:creationId xmlns:a16="http://schemas.microsoft.com/office/drawing/2014/main" id="{6E8A0F42-04B3-4A2E-855B-4FB2BC7E2C2D}"/>
                </a:ext>
              </a:extLst>
            </p:cNvPr>
            <p:cNvSpPr>
              <a:spLocks noChangeArrowheads="1"/>
            </p:cNvSpPr>
            <p:nvPr/>
          </p:nvSpPr>
          <p:spPr bwMode="gray">
            <a:xfrm>
              <a:off x="2254" y="1856"/>
              <a:ext cx="1262" cy="1264"/>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sp>
          <p:nvSpPr>
            <p:cNvPr id="34" name="Oval 74">
              <a:extLst>
                <a:ext uri="{FF2B5EF4-FFF2-40B4-BE49-F238E27FC236}">
                  <a16:creationId xmlns:a16="http://schemas.microsoft.com/office/drawing/2014/main" id="{F96DA1B6-7B6E-4438-B604-DFC3143BCA50}"/>
                </a:ext>
              </a:extLst>
            </p:cNvPr>
            <p:cNvSpPr>
              <a:spLocks noChangeArrowheads="1"/>
            </p:cNvSpPr>
            <p:nvPr/>
          </p:nvSpPr>
          <p:spPr bwMode="gray">
            <a:xfrm>
              <a:off x="2334" y="1936"/>
              <a:ext cx="1097" cy="11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a:p>
          </p:txBody>
        </p:sp>
        <p:sp>
          <p:nvSpPr>
            <p:cNvPr id="35" name="Oval 75">
              <a:extLst>
                <a:ext uri="{FF2B5EF4-FFF2-40B4-BE49-F238E27FC236}">
                  <a16:creationId xmlns:a16="http://schemas.microsoft.com/office/drawing/2014/main" id="{6BD17B74-E164-4134-B3BD-79A777247EE5}"/>
                </a:ext>
              </a:extLst>
            </p:cNvPr>
            <p:cNvSpPr>
              <a:spLocks noChangeArrowheads="1"/>
            </p:cNvSpPr>
            <p:nvPr/>
          </p:nvSpPr>
          <p:spPr bwMode="gray">
            <a:xfrm>
              <a:off x="2337" y="1939"/>
              <a:ext cx="1096" cy="1098"/>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800"/>
            </a:p>
          </p:txBody>
        </p:sp>
      </p:grpSp>
      <p:sp>
        <p:nvSpPr>
          <p:cNvPr id="3" name="Footer Placeholder 2"/>
          <p:cNvSpPr>
            <a:spLocks noGrp="1"/>
          </p:cNvSpPr>
          <p:nvPr>
            <p:ph type="ftr" sz="quarter" idx="11"/>
          </p:nvPr>
        </p:nvSpPr>
        <p:spPr/>
        <p:txBody>
          <a:bodyPr/>
          <a:lstStyle/>
          <a:p>
            <a:r>
              <a:rPr lang="vi-VN" smtClean="0"/>
              <a:t>Phạm Quang Huy</a:t>
            </a:r>
            <a:endParaRPr lang="vi-VN"/>
          </a:p>
        </p:txBody>
      </p:sp>
      <p:sp>
        <p:nvSpPr>
          <p:cNvPr id="36" name="Slide Number Placeholder 35"/>
          <p:cNvSpPr>
            <a:spLocks noGrp="1"/>
          </p:cNvSpPr>
          <p:nvPr>
            <p:ph type="sldNum" sz="quarter" idx="12"/>
          </p:nvPr>
        </p:nvSpPr>
        <p:spPr/>
        <p:txBody>
          <a:bodyPr/>
          <a:lstStyle/>
          <a:p>
            <a:fld id="{9822A960-0A2D-45DD-BBFF-B606E0937EC1}" type="slidenum">
              <a:rPr lang="vi-VN" smtClean="0"/>
              <a:t>6</a:t>
            </a:fld>
            <a:endParaRPr lang="vi-VN"/>
          </a:p>
        </p:txBody>
      </p:sp>
    </p:spTree>
    <p:extLst>
      <p:ext uri="{BB962C8B-B14F-4D97-AF65-F5344CB8AC3E}">
        <p14:creationId xmlns:p14="http://schemas.microsoft.com/office/powerpoint/2010/main" val="17391205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en-US" sz="4000" smtClean="0">
                <a:solidFill>
                  <a:schemeClr val="tx1"/>
                </a:solidFill>
                <a:latin typeface="Times New Roman" panose="02020603050405020304" pitchFamily="18" charset="0"/>
                <a:cs typeface="Times New Roman" panose="02020603050405020304" pitchFamily="18" charset="0"/>
              </a:rPr>
              <a:t>Các công việc cần thực hiện</a:t>
            </a:r>
            <a:endParaRPr lang="vi-VN" sz="4000">
              <a:solidFill>
                <a:schemeClr val="tx1"/>
              </a:solidFill>
              <a:latin typeface="Times New Roman" panose="02020603050405020304" pitchFamily="18" charset="0"/>
              <a:cs typeface="Times New Roman" panose="02020603050405020304" pitchFamily="18" charset="0"/>
            </a:endParaRPr>
          </a:p>
        </p:txBody>
      </p:sp>
      <p:graphicFrame>
        <p:nvGraphicFramePr>
          <p:cNvPr id="6" name="Diagram 5"/>
          <p:cNvGraphicFramePr/>
          <p:nvPr>
            <p:extLst>
              <p:ext uri="{D42A27DB-BD31-4B8C-83A1-F6EECF244321}">
                <p14:modId xmlns:p14="http://schemas.microsoft.com/office/powerpoint/2010/main" val="3062200049"/>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Rectangle 12"/>
          <p:cNvSpPr/>
          <p:nvPr/>
        </p:nvSpPr>
        <p:spPr>
          <a:xfrm>
            <a:off x="5042506" y="2043951"/>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Phân đoạn video</a:t>
            </a:r>
            <a:endParaRPr lang="vi-VN">
              <a:ln w="0"/>
              <a:solidFill>
                <a:schemeClr val="tx1"/>
              </a:solidFill>
              <a:effectLst>
                <a:outerShdw blurRad="38100" dist="19050" dir="2700000" algn="tl" rotWithShape="0">
                  <a:schemeClr val="dk1">
                    <a:alpha val="40000"/>
                  </a:schemeClr>
                </a:outerShdw>
              </a:effectLst>
            </a:endParaRPr>
          </a:p>
        </p:txBody>
      </p:sp>
      <p:sp>
        <p:nvSpPr>
          <p:cNvPr id="14" name="Rectangle 13"/>
          <p:cNvSpPr/>
          <p:nvPr/>
        </p:nvSpPr>
        <p:spPr>
          <a:xfrm>
            <a:off x="8823769" y="2043951"/>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Phát hiện mặt người</a:t>
            </a:r>
            <a:endParaRPr lang="vi-VN">
              <a:ln w="0"/>
              <a:solidFill>
                <a:schemeClr val="tx1"/>
              </a:solidFill>
              <a:effectLst>
                <a:outerShdw blurRad="38100" dist="19050" dir="2700000" algn="tl" rotWithShape="0">
                  <a:schemeClr val="dk1">
                    <a:alpha val="40000"/>
                  </a:schemeClr>
                </a:outerShdw>
              </a:effectLst>
            </a:endParaRPr>
          </a:p>
        </p:txBody>
      </p:sp>
      <p:cxnSp>
        <p:nvCxnSpPr>
          <p:cNvPr id="16" name="Straight Arrow Connector 15"/>
          <p:cNvCxnSpPr>
            <a:endCxn id="13" idx="1"/>
          </p:cNvCxnSpPr>
          <p:nvPr/>
        </p:nvCxnSpPr>
        <p:spPr>
          <a:xfrm flipV="1">
            <a:off x="3644153" y="2568387"/>
            <a:ext cx="1398353" cy="134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8823769" y="4267199"/>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Tiền xử lý khuôn mặt</a:t>
            </a:r>
            <a:endParaRPr lang="vi-VN">
              <a:ln w="0"/>
              <a:solidFill>
                <a:schemeClr val="tx1"/>
              </a:solidFill>
              <a:effectLst>
                <a:outerShdw blurRad="38100" dist="19050" dir="2700000" algn="tl" rotWithShape="0">
                  <a:schemeClr val="dk1">
                    <a:alpha val="40000"/>
                  </a:schemeClr>
                </a:outerShdw>
              </a:effectLst>
            </a:endParaRPr>
          </a:p>
        </p:txBody>
      </p:sp>
      <p:sp>
        <p:nvSpPr>
          <p:cNvPr id="18" name="Rectangle 17"/>
          <p:cNvSpPr/>
          <p:nvPr/>
        </p:nvSpPr>
        <p:spPr>
          <a:xfrm>
            <a:off x="5042506" y="4267197"/>
            <a:ext cx="1790444" cy="104887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ln w="0"/>
                <a:solidFill>
                  <a:schemeClr val="tx1"/>
                </a:solidFill>
                <a:effectLst>
                  <a:outerShdw blurRad="38100" dist="19050" dir="2700000" algn="tl" rotWithShape="0">
                    <a:schemeClr val="dk1">
                      <a:alpha val="40000"/>
                    </a:schemeClr>
                  </a:outerShdw>
                </a:effectLst>
              </a:rPr>
              <a:t>Nhận dạng khuôn mặt</a:t>
            </a:r>
            <a:endParaRPr lang="vi-VN">
              <a:ln w="0"/>
              <a:solidFill>
                <a:schemeClr val="tx1"/>
              </a:solidFill>
              <a:effectLst>
                <a:outerShdw blurRad="38100" dist="19050" dir="2700000" algn="tl" rotWithShape="0">
                  <a:schemeClr val="dk1">
                    <a:alpha val="40000"/>
                  </a:schemeClr>
                </a:outerShdw>
              </a:effectLst>
            </a:endParaRPr>
          </a:p>
        </p:txBody>
      </p:sp>
      <p:sp>
        <p:nvSpPr>
          <p:cNvPr id="19" name="Oval 18"/>
          <p:cNvSpPr/>
          <p:nvPr/>
        </p:nvSpPr>
        <p:spPr>
          <a:xfrm>
            <a:off x="1484309" y="4161861"/>
            <a:ext cx="2205318" cy="12595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Danh tính khuôn mặt</a:t>
            </a:r>
            <a:endParaRPr lang="vi-VN">
              <a:solidFill>
                <a:schemeClr val="tx1"/>
              </a:solidFill>
            </a:endParaRPr>
          </a:p>
        </p:txBody>
      </p:sp>
      <p:cxnSp>
        <p:nvCxnSpPr>
          <p:cNvPr id="20" name="Straight Arrow Connector 19"/>
          <p:cNvCxnSpPr>
            <a:stCxn id="13" idx="3"/>
            <a:endCxn id="14" idx="1"/>
          </p:cNvCxnSpPr>
          <p:nvPr/>
        </p:nvCxnSpPr>
        <p:spPr>
          <a:xfrm>
            <a:off x="6832950" y="2568387"/>
            <a:ext cx="199081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4" idx="2"/>
            <a:endCxn id="17" idx="0"/>
          </p:cNvCxnSpPr>
          <p:nvPr/>
        </p:nvCxnSpPr>
        <p:spPr>
          <a:xfrm>
            <a:off x="9718991" y="3092822"/>
            <a:ext cx="0" cy="11743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7" idx="1"/>
            <a:endCxn id="18" idx="3"/>
          </p:cNvCxnSpPr>
          <p:nvPr/>
        </p:nvCxnSpPr>
        <p:spPr>
          <a:xfrm flipH="1" flipV="1">
            <a:off x="6832950" y="4791633"/>
            <a:ext cx="1990819"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18" idx="1"/>
            <a:endCxn id="19" idx="6"/>
          </p:cNvCxnSpPr>
          <p:nvPr/>
        </p:nvCxnSpPr>
        <p:spPr>
          <a:xfrm flipH="1" flipV="1">
            <a:off x="3689627" y="4791632"/>
            <a:ext cx="135287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1434608" y="1952065"/>
            <a:ext cx="2205318" cy="12595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Thu nhận hình ảnh (camera)</a:t>
            </a:r>
            <a:endParaRPr lang="vi-VN">
              <a:solidFill>
                <a:schemeClr val="tx1"/>
              </a:solidFill>
            </a:endParaRPr>
          </a:p>
        </p:txBody>
      </p:sp>
      <p:sp>
        <p:nvSpPr>
          <p:cNvPr id="36" name="TextBox 35"/>
          <p:cNvSpPr txBox="1"/>
          <p:nvPr/>
        </p:nvSpPr>
        <p:spPr>
          <a:xfrm>
            <a:off x="7273528" y="1922055"/>
            <a:ext cx="1550241" cy="646331"/>
          </a:xfrm>
          <a:prstGeom prst="rect">
            <a:avLst/>
          </a:prstGeom>
          <a:noFill/>
        </p:spPr>
        <p:txBody>
          <a:bodyPr wrap="square" rtlCol="0">
            <a:spAutoFit/>
          </a:bodyPr>
          <a:lstStyle/>
          <a:p>
            <a:r>
              <a:rPr lang="en-US" smtClean="0"/>
              <a:t>Khung hình (frame)</a:t>
            </a:r>
            <a:endParaRPr lang="vi-VN"/>
          </a:p>
        </p:txBody>
      </p:sp>
      <p:sp>
        <p:nvSpPr>
          <p:cNvPr id="37" name="TextBox 36"/>
          <p:cNvSpPr txBox="1"/>
          <p:nvPr/>
        </p:nvSpPr>
        <p:spPr>
          <a:xfrm>
            <a:off x="9839092" y="3211607"/>
            <a:ext cx="1550241" cy="923330"/>
          </a:xfrm>
          <a:prstGeom prst="rect">
            <a:avLst/>
          </a:prstGeom>
          <a:noFill/>
        </p:spPr>
        <p:txBody>
          <a:bodyPr wrap="square" rtlCol="0">
            <a:spAutoFit/>
          </a:bodyPr>
          <a:lstStyle/>
          <a:p>
            <a:r>
              <a:rPr lang="en-US" smtClean="0"/>
              <a:t>Các khuôn mặt được phát hiện</a:t>
            </a:r>
            <a:endParaRPr lang="vi-VN"/>
          </a:p>
        </p:txBody>
      </p:sp>
      <p:sp>
        <p:nvSpPr>
          <p:cNvPr id="38" name="TextBox 37"/>
          <p:cNvSpPr txBox="1"/>
          <p:nvPr/>
        </p:nvSpPr>
        <p:spPr>
          <a:xfrm>
            <a:off x="7006512" y="3944031"/>
            <a:ext cx="1697157" cy="646331"/>
          </a:xfrm>
          <a:prstGeom prst="rect">
            <a:avLst/>
          </a:prstGeom>
          <a:noFill/>
        </p:spPr>
        <p:txBody>
          <a:bodyPr wrap="square" rtlCol="0">
            <a:spAutoFit/>
          </a:bodyPr>
          <a:lstStyle/>
          <a:p>
            <a:r>
              <a:rPr lang="en-US" smtClean="0"/>
              <a:t>Các khuôn mặt được căn chỉnh</a:t>
            </a:r>
            <a:endParaRPr lang="vi-VN"/>
          </a:p>
        </p:txBody>
      </p:sp>
      <p:sp>
        <p:nvSpPr>
          <p:cNvPr id="3" name="Footer Placeholder 2"/>
          <p:cNvSpPr>
            <a:spLocks noGrp="1"/>
          </p:cNvSpPr>
          <p:nvPr>
            <p:ph type="ftr" sz="quarter" idx="11"/>
          </p:nvPr>
        </p:nvSpPr>
        <p:spPr/>
        <p:txBody>
          <a:bodyPr/>
          <a:lstStyle/>
          <a:p>
            <a:r>
              <a:rPr lang="vi-VN" smtClean="0"/>
              <a:t>Phạm Quang Huy</a:t>
            </a:r>
            <a:endParaRPr lang="vi-VN"/>
          </a:p>
        </p:txBody>
      </p:sp>
      <p:sp>
        <p:nvSpPr>
          <p:cNvPr id="4" name="Slide Number Placeholder 3"/>
          <p:cNvSpPr>
            <a:spLocks noGrp="1"/>
          </p:cNvSpPr>
          <p:nvPr>
            <p:ph type="sldNum" sz="quarter" idx="12"/>
          </p:nvPr>
        </p:nvSpPr>
        <p:spPr/>
        <p:txBody>
          <a:bodyPr/>
          <a:lstStyle/>
          <a:p>
            <a:fld id="{9822A960-0A2D-45DD-BBFF-B606E0937EC1}" type="slidenum">
              <a:rPr lang="vi-VN" smtClean="0"/>
              <a:t>7</a:t>
            </a:fld>
            <a:endParaRPr lang="vi-VN"/>
          </a:p>
        </p:txBody>
      </p:sp>
    </p:spTree>
    <p:extLst>
      <p:ext uri="{BB962C8B-B14F-4D97-AF65-F5344CB8AC3E}">
        <p14:creationId xmlns:p14="http://schemas.microsoft.com/office/powerpoint/2010/main" val="38141221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fontScale="90000"/>
          </a:bodyPr>
          <a:lstStyle/>
          <a:p>
            <a:r>
              <a:rPr lang="en-US">
                <a:solidFill>
                  <a:schemeClr val="bg1"/>
                </a:solidFill>
                <a:latin typeface="Arial" pitchFamily="34" charset="0"/>
                <a:cs typeface="Arial" pitchFamily="34" charset="0"/>
              </a:rPr>
              <a:t>Kết luận và hướng phát triển</a:t>
            </a:r>
            <a:br>
              <a:rPr lang="en-US">
                <a:solidFill>
                  <a:schemeClr val="bg1"/>
                </a:solidFill>
                <a:latin typeface="Arial" pitchFamily="34" charset="0"/>
                <a:cs typeface="Arial" pitchFamily="34" charset="0"/>
              </a:rPr>
            </a:br>
            <a:r>
              <a:rPr lang="vi-VN" sz="4000">
                <a:cs typeface="Times New Roman" panose="02020603050405020304" pitchFamily="18" charset="0"/>
              </a:rPr>
              <a:t>P</a:t>
            </a:r>
            <a:r>
              <a:rPr lang="vi-VN" sz="4000" smtClean="0">
                <a:cs typeface="Times New Roman" panose="02020603050405020304" pitchFamily="18" charset="0"/>
              </a:rPr>
              <a:t>hương </a:t>
            </a:r>
            <a:r>
              <a:rPr lang="vi-VN" sz="4000">
                <a:cs typeface="Times New Roman" panose="02020603050405020304" pitchFamily="18" charset="0"/>
              </a:rPr>
              <a:t>pháp phát hiện khuôn mặt của Viola và </a:t>
            </a:r>
            <a:r>
              <a:rPr lang="vi-VN" sz="4000" smtClean="0">
                <a:cs typeface="Times New Roman" panose="02020603050405020304" pitchFamily="18" charset="0"/>
              </a:rPr>
              <a:t>Johns</a:t>
            </a:r>
            <a:endParaRPr lang="vi-VN" sz="400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vi-VN" sz="2400" smtClean="0">
                <a:latin typeface="Times New Roman" panose="02020603050405020304" pitchFamily="18" charset="0"/>
                <a:cs typeface="Times New Roman" panose="02020603050405020304" pitchFamily="18" charset="0"/>
              </a:rPr>
              <a:t>- Năm </a:t>
            </a:r>
            <a:r>
              <a:rPr lang="vi-VN" sz="2400">
                <a:latin typeface="Times New Roman" panose="02020603050405020304" pitchFamily="18" charset="0"/>
                <a:cs typeface="Times New Roman" panose="02020603050405020304" pitchFamily="18" charset="0"/>
              </a:rPr>
              <a:t>2001, Viola và Jones đã phát minh ra trình phân loại Haar </a:t>
            </a:r>
            <a:r>
              <a:rPr lang="vi-VN" sz="2400" smtClean="0">
                <a:latin typeface="Times New Roman" panose="02020603050405020304" pitchFamily="18" charset="0"/>
                <a:cs typeface="Times New Roman" panose="02020603050405020304" pitchFamily="18" charset="0"/>
              </a:rPr>
              <a:t>Cascades.</a:t>
            </a:r>
          </a:p>
          <a:p>
            <a:r>
              <a:rPr lang="vi-VN" sz="2400">
                <a:latin typeface="Times New Roman" panose="02020603050405020304" pitchFamily="18" charset="0"/>
                <a:cs typeface="Times New Roman" panose="02020603050405020304" pitchFamily="18" charset="0"/>
              </a:rPr>
              <a:t>- Đây là một cách tiếp cận dựa trên máy học, chức năng xếp tầng được đào tạo từ rất nhiều hình ảnh tích cực và tiêu </a:t>
            </a:r>
            <a:r>
              <a:rPr lang="vi-VN" sz="2400" smtClean="0">
                <a:latin typeface="Times New Roman" panose="02020603050405020304" pitchFamily="18" charset="0"/>
                <a:cs typeface="Times New Roman" panose="02020603050405020304" pitchFamily="18" charset="0"/>
              </a:rPr>
              <a:t>cực.</a:t>
            </a:r>
          </a:p>
          <a:p>
            <a:r>
              <a:rPr lang="vi-VN" sz="2400" smtClean="0">
                <a:latin typeface="Times New Roman" panose="02020603050405020304" pitchFamily="18" charset="0"/>
                <a:cs typeface="Times New Roman" panose="02020603050405020304" pitchFamily="18" charset="0"/>
              </a:rPr>
              <a:t>- Thời gian phát hiện ngắn, độ chính xác cao.</a:t>
            </a:r>
          </a:p>
          <a:p>
            <a:r>
              <a:rPr lang="vi-VN" sz="2400" smtClean="0">
                <a:latin typeface="Times New Roman" panose="02020603050405020304" pitchFamily="18" charset="0"/>
                <a:cs typeface="Times New Roman" panose="02020603050405020304" pitchFamily="18" charset="0"/>
              </a:rPr>
              <a:t>=&gt; Được nhiều hãng sản xuất máy ảnh lớn lựa chọn.</a:t>
            </a:r>
            <a:endParaRPr lang="vi-VN" sz="240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8</a:t>
            </a:fld>
            <a:endParaRPr lang="vi-VN"/>
          </a:p>
        </p:txBody>
      </p:sp>
      <p:graphicFrame>
        <p:nvGraphicFramePr>
          <p:cNvPr id="7" name="Diagram 6"/>
          <p:cNvGraphicFramePr/>
          <p:nvPr>
            <p:extLst>
              <p:ext uri="{D42A27DB-BD31-4B8C-83A1-F6EECF244321}">
                <p14:modId xmlns:p14="http://schemas.microsoft.com/office/powerpoint/2010/main" val="1971146814"/>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16331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49625"/>
            <a:ext cx="10018713" cy="1317810"/>
          </a:xfrm>
        </p:spPr>
        <p:txBody>
          <a:bodyPr>
            <a:normAutofit/>
          </a:bodyPr>
          <a:lstStyle/>
          <a:p>
            <a:pPr lvl="0"/>
            <a:r>
              <a:rPr lang="en-US" smtClean="0">
                <a:solidFill>
                  <a:schemeClr val="bg1"/>
                </a:solidFill>
                <a:latin typeface="Arial" pitchFamily="34" charset="0"/>
                <a:cs typeface="Arial" pitchFamily="34" charset="0"/>
              </a:rPr>
              <a:t>Kết luận và hướng phát triển</a:t>
            </a:r>
            <a:br>
              <a:rPr lang="en-US" smtClean="0">
                <a:solidFill>
                  <a:schemeClr val="bg1"/>
                </a:solidFill>
                <a:latin typeface="Arial" pitchFamily="34" charset="0"/>
                <a:cs typeface="Arial" pitchFamily="34" charset="0"/>
              </a:rPr>
            </a:br>
            <a:r>
              <a:rPr lang="vi-VN" sz="4000">
                <a:solidFill>
                  <a:schemeClr val="tx1"/>
                </a:solidFill>
                <a:cs typeface="Times New Roman" panose="02020603050405020304" pitchFamily="18" charset="0"/>
              </a:rPr>
              <a:t>Các đặc trưng Haar-like</a:t>
            </a:r>
            <a:endParaRPr lang="vi-VN" sz="4000">
              <a:solidFill>
                <a:schemeClr val="tx1"/>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097279" y="1845734"/>
                <a:ext cx="9325381" cy="4023360"/>
              </a:xfrm>
            </p:spPr>
            <p:txBody>
              <a:bodyPr>
                <a:normAutofit/>
              </a:bodyPr>
              <a:lstStyle/>
              <a:p>
                <a:pPr marL="0" indent="0">
                  <a:buNone/>
                </a:pPr>
                <a:r>
                  <a:rPr lang="vi-VN" sz="2400" smtClean="0">
                    <a:latin typeface="Times New Roman" panose="02020603050405020304" pitchFamily="18" charset="0"/>
                    <a:cs typeface="Times New Roman" panose="02020603050405020304" pitchFamily="18" charset="0"/>
                  </a:rPr>
                  <a:t>- Đặc trưng cạnh</a:t>
                </a:r>
              </a:p>
              <a:p>
                <a:pPr marL="0" indent="0">
                  <a:buNone/>
                </a:pPr>
                <a:endParaRPr lang="vi-VN" sz="2400" smtClean="0">
                  <a:latin typeface="Times New Roman" panose="02020603050405020304" pitchFamily="18" charset="0"/>
                  <a:cs typeface="Times New Roman" panose="02020603050405020304" pitchFamily="18" charset="0"/>
                </a:endParaRPr>
              </a:p>
              <a:p>
                <a:pPr marL="0" indent="0">
                  <a:buNone/>
                </a:pPr>
                <a:r>
                  <a:rPr lang="vi-VN" sz="2400" smtClean="0">
                    <a:latin typeface="Times New Roman" panose="02020603050405020304" pitchFamily="18" charset="0"/>
                    <a:cs typeface="Times New Roman" panose="02020603050405020304" pitchFamily="18" charset="0"/>
                  </a:rPr>
                  <a:t>- Đặc trưng đường</a:t>
                </a:r>
              </a:p>
              <a:p>
                <a:pPr marL="0" indent="0">
                  <a:buNone/>
                </a:pPr>
                <a:endParaRPr lang="vi-VN" sz="2400" smtClean="0">
                  <a:latin typeface="Times New Roman" panose="02020603050405020304" pitchFamily="18" charset="0"/>
                  <a:cs typeface="Times New Roman" panose="02020603050405020304" pitchFamily="18" charset="0"/>
                </a:endParaRPr>
              </a:p>
              <a:p>
                <a:pPr marL="0" indent="0">
                  <a:buNone/>
                </a:pPr>
                <a:r>
                  <a:rPr lang="vi-VN" sz="2400" smtClean="0">
                    <a:latin typeface="Times New Roman" panose="02020603050405020304" pitchFamily="18" charset="0"/>
                    <a:cs typeface="Times New Roman" panose="02020603050405020304" pitchFamily="18" charset="0"/>
                  </a:rPr>
                  <a:t>- Đặc trưng xung quanh tâm </a:t>
                </a:r>
              </a:p>
              <a:p>
                <a:pPr marL="0" indent="0">
                  <a:buNone/>
                </a:pPr>
                <a:endParaRPr lang="vi-VN" sz="2400" smtClean="0">
                  <a:latin typeface="Times New Roman" panose="02020603050405020304" pitchFamily="18" charset="0"/>
                  <a:cs typeface="Times New Roman" panose="02020603050405020304" pitchFamily="18" charset="0"/>
                </a:endParaRPr>
              </a:p>
              <a:p>
                <a:pPr>
                  <a:buFont typeface="Symbol" panose="05050102010706020507" pitchFamily="18" charset="2"/>
                  <a:buChar char="Þ"/>
                </a:pPr>
                <a14:m>
                  <m:oMath xmlns:m="http://schemas.openxmlformats.org/officeDocument/2006/math">
                    <m:r>
                      <a:rPr lang="vi-VN" i="1">
                        <a:latin typeface="Cambria Math" panose="02040503050406030204" pitchFamily="18" charset="0"/>
                      </a:rPr>
                      <m:t>𝑓</m:t>
                    </m:r>
                    <m:d>
                      <m:dPr>
                        <m:ctrlPr>
                          <a:rPr lang="vi-VN" i="1">
                            <a:latin typeface="Cambria Math" panose="02040503050406030204" pitchFamily="18" charset="0"/>
                          </a:rPr>
                        </m:ctrlPr>
                      </m:dPr>
                      <m:e>
                        <m:r>
                          <a:rPr lang="vi-VN" i="1">
                            <a:latin typeface="Cambria Math" panose="02040503050406030204" pitchFamily="18" charset="0"/>
                          </a:rPr>
                          <m:t>𝑥</m:t>
                        </m:r>
                      </m:e>
                    </m:d>
                    <m:r>
                      <a:rPr lang="vi-VN" i="1">
                        <a:latin typeface="Cambria Math" panose="02040503050406030204" pitchFamily="18" charset="0"/>
                      </a:rPr>
                      <m:t>= </m:t>
                    </m:r>
                    <m:sSub>
                      <m:sSubPr>
                        <m:ctrlPr>
                          <a:rPr lang="vi-VN" i="1">
                            <a:latin typeface="Cambria Math" panose="02040503050406030204" pitchFamily="18" charset="0"/>
                          </a:rPr>
                        </m:ctrlPr>
                      </m:sSubPr>
                      <m:e>
                        <m:r>
                          <a:rPr lang="vi-VN" i="1">
                            <a:latin typeface="Cambria Math" panose="02040503050406030204" pitchFamily="18" charset="0"/>
                          </a:rPr>
                          <m:t>𝑇</m:t>
                        </m:r>
                        <m:r>
                          <a:rPr lang="vi-VN" i="1">
                            <a:latin typeface="Cambria Math" panose="02040503050406030204" pitchFamily="18" charset="0"/>
                          </a:rPr>
                          <m:t>ổ</m:t>
                        </m:r>
                        <m:r>
                          <a:rPr lang="vi-VN" i="1">
                            <a:latin typeface="Cambria Math" panose="02040503050406030204" pitchFamily="18" charset="0"/>
                          </a:rPr>
                          <m:t>𝑛𝑔</m:t>
                        </m:r>
                        <m:r>
                          <a:rPr lang="vi-VN" i="1">
                            <a:latin typeface="Cambria Math" panose="02040503050406030204" pitchFamily="18" charset="0"/>
                          </a:rPr>
                          <m:t> </m:t>
                        </m:r>
                        <m:r>
                          <a:rPr lang="vi-VN" i="1">
                            <a:latin typeface="Cambria Math" panose="02040503050406030204" pitchFamily="18" charset="0"/>
                          </a:rPr>
                          <m:t>𝑣</m:t>
                        </m:r>
                        <m:r>
                          <a:rPr lang="vi-VN" i="1">
                            <a:latin typeface="Cambria Math" panose="02040503050406030204" pitchFamily="18" charset="0"/>
                          </a:rPr>
                          <m:t>ù</m:t>
                        </m:r>
                        <m:r>
                          <a:rPr lang="vi-VN" i="1">
                            <a:latin typeface="Cambria Math" panose="02040503050406030204" pitchFamily="18" charset="0"/>
                          </a:rPr>
                          <m:t>𝑛𝑔</m:t>
                        </m:r>
                        <m:r>
                          <a:rPr lang="vi-VN" i="1">
                            <a:latin typeface="Cambria Math" panose="02040503050406030204" pitchFamily="18" charset="0"/>
                          </a:rPr>
                          <m:t> đ</m:t>
                        </m:r>
                        <m:r>
                          <a:rPr lang="vi-VN" i="1">
                            <a:latin typeface="Cambria Math" panose="02040503050406030204" pitchFamily="18" charset="0"/>
                          </a:rPr>
                          <m:t>𝑒𝑛</m:t>
                        </m:r>
                      </m:e>
                      <m:sub>
                        <m:r>
                          <a:rPr lang="vi-VN" i="1">
                            <a:latin typeface="Cambria Math" panose="02040503050406030204" pitchFamily="18" charset="0"/>
                          </a:rPr>
                          <m:t>(</m:t>
                        </m:r>
                        <m:r>
                          <a:rPr lang="vi-VN" i="1">
                            <a:latin typeface="Cambria Math" panose="02040503050406030204" pitchFamily="18" charset="0"/>
                          </a:rPr>
                          <m:t>𝑐</m:t>
                        </m:r>
                        <m:r>
                          <a:rPr lang="vi-VN" i="1">
                            <a:latin typeface="Cambria Math" panose="02040503050406030204" pitchFamily="18" charset="0"/>
                          </a:rPr>
                          <m:t>á</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𝑚</m:t>
                        </m:r>
                        <m:r>
                          <a:rPr lang="vi-VN" i="1">
                            <a:latin typeface="Cambria Math" panose="02040503050406030204" pitchFamily="18" charset="0"/>
                          </a:rPr>
                          <m:t>ứ</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𝑥</m:t>
                        </m:r>
                        <m:r>
                          <a:rPr lang="vi-VN" i="1">
                            <a:latin typeface="Cambria Math" panose="02040503050406030204" pitchFamily="18" charset="0"/>
                          </a:rPr>
                          <m:t>á</m:t>
                        </m:r>
                        <m:r>
                          <a:rPr lang="vi-VN" i="1">
                            <a:latin typeface="Cambria Math" panose="02040503050406030204" pitchFamily="18" charset="0"/>
                          </a:rPr>
                          <m:t>𝑚</m:t>
                        </m:r>
                        <m:r>
                          <a:rPr lang="vi-VN" i="1">
                            <a:latin typeface="Cambria Math" panose="02040503050406030204" pitchFamily="18" charset="0"/>
                          </a:rPr>
                          <m:t>)</m:t>
                        </m:r>
                      </m:sub>
                    </m:sSub>
                    <m:r>
                      <a:rPr lang="vi-VN" i="1">
                        <a:latin typeface="Cambria Math" panose="02040503050406030204" pitchFamily="18" charset="0"/>
                      </a:rPr>
                      <m:t>−</m:t>
                    </m:r>
                    <m:sSub>
                      <m:sSubPr>
                        <m:ctrlPr>
                          <a:rPr lang="vi-VN" i="1">
                            <a:latin typeface="Cambria Math" panose="02040503050406030204" pitchFamily="18" charset="0"/>
                          </a:rPr>
                        </m:ctrlPr>
                      </m:sSubPr>
                      <m:e>
                        <m:r>
                          <a:rPr lang="vi-VN" i="1">
                            <a:latin typeface="Cambria Math" panose="02040503050406030204" pitchFamily="18" charset="0"/>
                          </a:rPr>
                          <m:t>𝑇</m:t>
                        </m:r>
                        <m:r>
                          <a:rPr lang="vi-VN" i="1">
                            <a:latin typeface="Cambria Math" panose="02040503050406030204" pitchFamily="18" charset="0"/>
                          </a:rPr>
                          <m:t>ổ</m:t>
                        </m:r>
                        <m:r>
                          <a:rPr lang="vi-VN" i="1">
                            <a:latin typeface="Cambria Math" panose="02040503050406030204" pitchFamily="18" charset="0"/>
                          </a:rPr>
                          <m:t>𝑛𝑔</m:t>
                        </m:r>
                        <m:r>
                          <a:rPr lang="vi-VN" i="1">
                            <a:latin typeface="Cambria Math" panose="02040503050406030204" pitchFamily="18" charset="0"/>
                          </a:rPr>
                          <m:t> </m:t>
                        </m:r>
                        <m:r>
                          <a:rPr lang="vi-VN" i="1">
                            <a:latin typeface="Cambria Math" panose="02040503050406030204" pitchFamily="18" charset="0"/>
                          </a:rPr>
                          <m:t>𝑣</m:t>
                        </m:r>
                        <m:r>
                          <a:rPr lang="vi-VN" i="1">
                            <a:latin typeface="Cambria Math" panose="02040503050406030204" pitchFamily="18" charset="0"/>
                          </a:rPr>
                          <m:t>ù</m:t>
                        </m:r>
                        <m:r>
                          <a:rPr lang="vi-VN" i="1">
                            <a:latin typeface="Cambria Math" panose="02040503050406030204" pitchFamily="18" charset="0"/>
                          </a:rPr>
                          <m:t>𝑛𝑔</m:t>
                        </m:r>
                        <m:r>
                          <a:rPr lang="vi-VN" i="1">
                            <a:latin typeface="Cambria Math" panose="02040503050406030204" pitchFamily="18" charset="0"/>
                          </a:rPr>
                          <m:t> </m:t>
                        </m:r>
                        <m:r>
                          <a:rPr lang="vi-VN" i="1">
                            <a:latin typeface="Cambria Math" panose="02040503050406030204" pitchFamily="18" charset="0"/>
                          </a:rPr>
                          <m:t>𝑡𝑟</m:t>
                        </m:r>
                        <m:r>
                          <a:rPr lang="vi-VN" i="1">
                            <a:latin typeface="Cambria Math" panose="02040503050406030204" pitchFamily="18" charset="0"/>
                          </a:rPr>
                          <m:t>ắ</m:t>
                        </m:r>
                        <m:r>
                          <a:rPr lang="vi-VN" i="1">
                            <a:latin typeface="Cambria Math" panose="02040503050406030204" pitchFamily="18" charset="0"/>
                          </a:rPr>
                          <m:t>𝑛𝑔</m:t>
                        </m:r>
                      </m:e>
                      <m:sub>
                        <m:r>
                          <a:rPr lang="vi-VN" i="1">
                            <a:latin typeface="Cambria Math" panose="02040503050406030204" pitchFamily="18" charset="0"/>
                          </a:rPr>
                          <m:t>(</m:t>
                        </m:r>
                        <m:r>
                          <a:rPr lang="vi-VN" i="1">
                            <a:latin typeface="Cambria Math" panose="02040503050406030204" pitchFamily="18" charset="0"/>
                          </a:rPr>
                          <m:t>𝑐</m:t>
                        </m:r>
                        <m:r>
                          <a:rPr lang="vi-VN" i="1">
                            <a:latin typeface="Cambria Math" panose="02040503050406030204" pitchFamily="18" charset="0"/>
                          </a:rPr>
                          <m:t>á</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𝑚</m:t>
                        </m:r>
                        <m:r>
                          <a:rPr lang="vi-VN" i="1">
                            <a:latin typeface="Cambria Math" panose="02040503050406030204" pitchFamily="18" charset="0"/>
                          </a:rPr>
                          <m:t>ứ</m:t>
                        </m:r>
                        <m:r>
                          <a:rPr lang="vi-VN" i="1">
                            <a:latin typeface="Cambria Math" panose="02040503050406030204" pitchFamily="18" charset="0"/>
                          </a:rPr>
                          <m:t>𝑐</m:t>
                        </m:r>
                        <m:r>
                          <a:rPr lang="vi-VN" i="1">
                            <a:latin typeface="Cambria Math" panose="02040503050406030204" pitchFamily="18" charset="0"/>
                          </a:rPr>
                          <m:t> </m:t>
                        </m:r>
                        <m:r>
                          <a:rPr lang="vi-VN" i="1">
                            <a:latin typeface="Cambria Math" panose="02040503050406030204" pitchFamily="18" charset="0"/>
                          </a:rPr>
                          <m:t>𝑥</m:t>
                        </m:r>
                        <m:r>
                          <a:rPr lang="vi-VN" i="1">
                            <a:latin typeface="Cambria Math" panose="02040503050406030204" pitchFamily="18" charset="0"/>
                          </a:rPr>
                          <m:t>á</m:t>
                        </m:r>
                        <m:r>
                          <a:rPr lang="vi-VN" i="1">
                            <a:latin typeface="Cambria Math" panose="02040503050406030204" pitchFamily="18" charset="0"/>
                          </a:rPr>
                          <m:t>𝑚</m:t>
                        </m:r>
                        <m:r>
                          <a:rPr lang="vi-VN" i="1">
                            <a:latin typeface="Cambria Math" panose="02040503050406030204" pitchFamily="18" charset="0"/>
                          </a:rPr>
                          <m:t>)</m:t>
                        </m:r>
                      </m:sub>
                    </m:sSub>
                  </m:oMath>
                </a14:m>
                <a:endParaRPr lang="vi-VN"/>
              </a:p>
              <a:p>
                <a:pPr marL="0" indent="0">
                  <a:buNone/>
                </a:pPr>
                <a:endParaRPr lang="vi-VN" sz="2400">
                  <a:latin typeface="Times New Roman" panose="02020603050405020304" pitchFamily="18" charset="0"/>
                  <a:cs typeface="Times New Roman" panose="02020603050405020304" pitchFamily="18"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097279" y="1845734"/>
                <a:ext cx="9325381" cy="4023360"/>
              </a:xfrm>
              <a:blipFill>
                <a:blip r:embed="rId7"/>
                <a:stretch>
                  <a:fillRect l="-1961" t="-2121"/>
                </a:stretch>
              </a:blipFill>
            </p:spPr>
            <p:txBody>
              <a:bodyPr/>
              <a:lstStyle/>
              <a:p>
                <a:r>
                  <a:rPr lang="vi-VN">
                    <a:noFill/>
                  </a:rPr>
                  <a:t> </a:t>
                </a:r>
              </a:p>
            </p:txBody>
          </p:sp>
        </mc:Fallback>
      </mc:AlternateContent>
      <p:pic>
        <p:nvPicPr>
          <p:cNvPr id="8" name="Picture 7" descr="https://images.viblo.asia/47709099-37f8-48f2-be1b-4a5dc6a41c5b.png"/>
          <p:cNvPicPr/>
          <p:nvPr/>
        </p:nvPicPr>
        <p:blipFill>
          <a:blip r:embed="rId8">
            <a:extLst>
              <a:ext uri="{28A0092B-C50C-407E-A947-70E740481C1C}">
                <a14:useLocalDpi xmlns:a14="http://schemas.microsoft.com/office/drawing/2010/main" val="0"/>
              </a:ext>
            </a:extLst>
          </a:blip>
          <a:srcRect/>
          <a:stretch>
            <a:fillRect/>
          </a:stretch>
        </p:blipFill>
        <p:spPr bwMode="auto">
          <a:xfrm>
            <a:off x="3904184" y="1833971"/>
            <a:ext cx="2589481" cy="605486"/>
          </a:xfrm>
          <a:prstGeom prst="rect">
            <a:avLst/>
          </a:prstGeom>
          <a:noFill/>
          <a:ln>
            <a:noFill/>
          </a:ln>
        </p:spPr>
      </p:pic>
      <p:pic>
        <p:nvPicPr>
          <p:cNvPr id="9" name="Picture 8" descr="https://images.viblo.asia/29443da2-2467-4776-990e-69d9977c902e.png"/>
          <p:cNvPicPr/>
          <p:nvPr/>
        </p:nvPicPr>
        <p:blipFill>
          <a:blip r:embed="rId9">
            <a:extLst>
              <a:ext uri="{28A0092B-C50C-407E-A947-70E740481C1C}">
                <a14:useLocalDpi xmlns:a14="http://schemas.microsoft.com/office/drawing/2010/main" val="0"/>
              </a:ext>
            </a:extLst>
          </a:blip>
          <a:srcRect/>
          <a:stretch>
            <a:fillRect/>
          </a:stretch>
        </p:blipFill>
        <p:spPr bwMode="auto">
          <a:xfrm>
            <a:off x="4147068" y="2617756"/>
            <a:ext cx="2966426" cy="797049"/>
          </a:xfrm>
          <a:prstGeom prst="rect">
            <a:avLst/>
          </a:prstGeom>
          <a:noFill/>
          <a:ln>
            <a:noFill/>
          </a:ln>
        </p:spPr>
      </p:pic>
      <p:pic>
        <p:nvPicPr>
          <p:cNvPr id="10" name="Picture 9" descr="https://images.viblo.asia/988200ee-7f89-4d58-bdb3-52479e62dc35.png"/>
          <p:cNvPicPr/>
          <p:nvPr/>
        </p:nvPicPr>
        <p:blipFill>
          <a:blip r:embed="rId10">
            <a:extLst>
              <a:ext uri="{28A0092B-C50C-407E-A947-70E740481C1C}">
                <a14:useLocalDpi xmlns:a14="http://schemas.microsoft.com/office/drawing/2010/main" val="0"/>
              </a:ext>
            </a:extLst>
          </a:blip>
          <a:srcRect/>
          <a:stretch>
            <a:fillRect/>
          </a:stretch>
        </p:blipFill>
        <p:spPr bwMode="auto">
          <a:xfrm>
            <a:off x="4866674" y="3879643"/>
            <a:ext cx="1626991" cy="614368"/>
          </a:xfrm>
          <a:prstGeom prst="rect">
            <a:avLst/>
          </a:prstGeom>
          <a:noFill/>
          <a:ln>
            <a:noFill/>
          </a:ln>
        </p:spPr>
      </p:pic>
      <p:sp>
        <p:nvSpPr>
          <p:cNvPr id="4" name="Footer Placeholder 3"/>
          <p:cNvSpPr>
            <a:spLocks noGrp="1"/>
          </p:cNvSpPr>
          <p:nvPr>
            <p:ph type="ftr" sz="quarter" idx="11"/>
          </p:nvPr>
        </p:nvSpPr>
        <p:spPr/>
        <p:txBody>
          <a:bodyPr/>
          <a:lstStyle/>
          <a:p>
            <a:r>
              <a:rPr lang="vi-VN" smtClean="0"/>
              <a:t>Phạm Quang Huy</a:t>
            </a:r>
            <a:endParaRPr lang="vi-VN"/>
          </a:p>
        </p:txBody>
      </p:sp>
      <p:sp>
        <p:nvSpPr>
          <p:cNvPr id="5" name="Slide Number Placeholder 4"/>
          <p:cNvSpPr>
            <a:spLocks noGrp="1"/>
          </p:cNvSpPr>
          <p:nvPr>
            <p:ph type="sldNum" sz="quarter" idx="12"/>
          </p:nvPr>
        </p:nvSpPr>
        <p:spPr/>
        <p:txBody>
          <a:bodyPr/>
          <a:lstStyle/>
          <a:p>
            <a:fld id="{9822A960-0A2D-45DD-BBFF-B606E0937EC1}" type="slidenum">
              <a:rPr lang="vi-VN" smtClean="0"/>
              <a:t>9</a:t>
            </a:fld>
            <a:endParaRPr lang="vi-VN"/>
          </a:p>
        </p:txBody>
      </p:sp>
      <p:graphicFrame>
        <p:nvGraphicFramePr>
          <p:cNvPr id="11" name="Diagram 10"/>
          <p:cNvGraphicFramePr/>
          <p:nvPr>
            <p:extLst>
              <p:ext uri="{D42A27DB-BD31-4B8C-83A1-F6EECF244321}">
                <p14:modId xmlns:p14="http://schemas.microsoft.com/office/powerpoint/2010/main" val="8733400"/>
              </p:ext>
            </p:extLst>
          </p:nvPr>
        </p:nvGraphicFramePr>
        <p:xfrm>
          <a:off x="1484309" y="318965"/>
          <a:ext cx="9728174" cy="489383"/>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984657220"/>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467</TotalTime>
  <Words>1490</Words>
  <Application>Microsoft Office PowerPoint</Application>
  <PresentationFormat>Widescreen</PresentationFormat>
  <Paragraphs>268</Paragraphs>
  <Slides>27</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Calibri Light</vt:lpstr>
      <vt:lpstr>Cambria Math</vt:lpstr>
      <vt:lpstr>Symbol</vt:lpstr>
      <vt:lpstr>Times New Roman</vt:lpstr>
      <vt:lpstr>Retrospect</vt:lpstr>
      <vt:lpstr>Xây dựng ứng dụng nhận diện khuôn mặt trên điện thoại Android</vt:lpstr>
      <vt:lpstr>Nội dung trình bày</vt:lpstr>
      <vt:lpstr>Nội dung trình bày</vt:lpstr>
      <vt:lpstr>Kết luận và hướng phát triển Giới thiệu</vt:lpstr>
      <vt:lpstr>Kết luận và hướng phát triển Giới thiệu</vt:lpstr>
      <vt:lpstr>Nội dung trình bày</vt:lpstr>
      <vt:lpstr>Kết luận và hướng phát triển Các công việc cần thực hiện</vt:lpstr>
      <vt:lpstr>Kết luận và hướng phát triển Phương pháp phát hiện khuôn mặt của Viola và Johns</vt:lpstr>
      <vt:lpstr>Kết luận và hướng phát triển Các đặc trưng Haar-like</vt:lpstr>
      <vt:lpstr>Kết luận và hướng phát triển Trình phân loại Haar Cascades</vt:lpstr>
      <vt:lpstr>Kết luận và hướng phát triển Trình phân loại Haar Cascades</vt:lpstr>
      <vt:lpstr>Kết luận và hướng phát triển Quá trình phát hiện khuôn mặt</vt:lpstr>
      <vt:lpstr>Kết luận và hướng phát triển Nhận dạng khuôn mặt</vt:lpstr>
      <vt:lpstr>Kết luận và hướng phát triển Một số phương pháp nhận dạng khuôn mặt</vt:lpstr>
      <vt:lpstr>Kết luận và hướng phát triển Nhận diện khuôn mặt sử dụng Face Net</vt:lpstr>
      <vt:lpstr>Kết luận và hướng phát triển Tiền xử lý ảnh</vt:lpstr>
      <vt:lpstr>Kết luận và hướng phát triển Trích xuất đặc trưng</vt:lpstr>
      <vt:lpstr>Kết luận và hướng phát triển Phân loại khuôn mặt</vt:lpstr>
      <vt:lpstr>Nội dung trình bày</vt:lpstr>
      <vt:lpstr>Kết luận và hướng phát triển Ứng dụng nhận diện khuôn mặt</vt:lpstr>
      <vt:lpstr>   Các chức năng chính của ứng dụng</vt:lpstr>
      <vt:lpstr>Kết luận và hướng phát triển Thêm người mới</vt:lpstr>
      <vt:lpstr>Kết luận và hướng phát triển Nhận diện khuôn mặt</vt:lpstr>
      <vt:lpstr>Nội dung trình bày</vt:lpstr>
      <vt:lpstr>Kết luận và hướng phát triển Kết quả</vt:lpstr>
      <vt:lpstr>Kết luận và hướng phát triển Kết luận và hướng phát triển</vt:lpstr>
      <vt:lpstr>Kết luận và hướng phát triển Kết thúc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ứng dụng nhận diện khuôn mặt trên Android</dc:title>
  <dc:creator>huy pham</dc:creator>
  <cp:lastModifiedBy>huy pham</cp:lastModifiedBy>
  <cp:revision>166</cp:revision>
  <dcterms:created xsi:type="dcterms:W3CDTF">2020-04-30T07:55:05Z</dcterms:created>
  <dcterms:modified xsi:type="dcterms:W3CDTF">2020-05-10T13:48:01Z</dcterms:modified>
</cp:coreProperties>
</file>

<file path=docProps/thumbnail.jpeg>
</file>